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8"/>
  </p:notesMasterIdLst>
  <p:handoutMasterIdLst>
    <p:handoutMasterId r:id="rId9"/>
  </p:handoutMasterIdLst>
  <p:sldIdLst>
    <p:sldId id="2081" r:id="rId3"/>
    <p:sldId id="2058" r:id="rId4"/>
    <p:sldId id="2094" r:id="rId5"/>
    <p:sldId id="2095" r:id="rId6"/>
    <p:sldId id="2096" r:id="rId7"/>
  </p:sldIdLst>
  <p:sldSz cx="12192000" cy="6858000"/>
  <p:notesSz cx="6858000" cy="9926638"/>
  <p:embeddedFontLst>
    <p:embeddedFont>
      <p:font typeface="Open Sans Light" panose="020B060402020202020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Roboto Condensed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7FC"/>
    <a:srgbClr val="C4EAF8"/>
    <a:srgbClr val="009ADA"/>
    <a:srgbClr val="00A6E6"/>
    <a:srgbClr val="00B0F0"/>
    <a:srgbClr val="0064CB"/>
    <a:srgbClr val="0086F6"/>
    <a:srgbClr val="F2F2F2"/>
    <a:srgbClr val="0990FF"/>
    <a:srgbClr val="008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724" autoAdjust="0"/>
  </p:normalViewPr>
  <p:slideViewPr>
    <p:cSldViewPr snapToObjects="1">
      <p:cViewPr varScale="1">
        <p:scale>
          <a:sx n="84" d="100"/>
          <a:sy n="84" d="100"/>
        </p:scale>
        <p:origin x="581" y="82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Цифровая экосистема ФНС России</a:t>
            </a:r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50" name="Picture 2" descr="C:\Users\internet\Desktop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6" y="980729"/>
            <a:ext cx="1084237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30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6948772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Новая декларация по налогу на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имущество организаций: </a:t>
            </a:r>
            <a:b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сроки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представления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и уплаты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7822" y="2617279"/>
          <a:ext cx="4925057" cy="2685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3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7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100" b="1" dirty="0">
                          <a:latin typeface="Roboto Cn"/>
                          <a:cs typeface="Roboto Cn"/>
                        </a:rPr>
                        <a:t>1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100" b="1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2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100" b="1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3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dirty="0">
                          <a:latin typeface="Roboto Cn"/>
                          <a:cs typeface="Roboto Cn"/>
                        </a:rPr>
                        <a:t>4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dirty="0">
                          <a:latin typeface="Roboto Cn"/>
                          <a:cs typeface="Roboto Cn"/>
                        </a:rPr>
                        <a:t>5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dirty="0">
                          <a:latin typeface="Roboto Cn"/>
                          <a:cs typeface="Roboto Cn"/>
                        </a:rPr>
                        <a:t>6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dirty="0">
                          <a:latin typeface="Roboto Cn"/>
                          <a:cs typeface="Roboto Cn"/>
                        </a:rPr>
                        <a:t>7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dirty="0">
                          <a:latin typeface="Roboto Cn"/>
                          <a:cs typeface="Roboto Cn"/>
                        </a:rPr>
                        <a:t>8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9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10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9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11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12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13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14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15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16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17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0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18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19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20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21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22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23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24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9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FFFFFF"/>
                          </a:solidFill>
                          <a:latin typeface="Roboto Cn"/>
                          <a:cs typeface="Roboto Cn"/>
                        </a:rPr>
                        <a:t>25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26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27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FFFFFF"/>
                          </a:solidFill>
                          <a:latin typeface="Roboto Cn"/>
                          <a:cs typeface="Roboto Cn"/>
                        </a:rPr>
                        <a:t>28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latin typeface="Roboto Cn"/>
                          <a:cs typeface="Roboto Cn"/>
                        </a:rPr>
                        <a:t>29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30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100" b="1" spc="-35" dirty="0">
                          <a:solidFill>
                            <a:srgbClr val="EE435A"/>
                          </a:solidFill>
                          <a:latin typeface="Roboto Cn"/>
                          <a:cs typeface="Roboto Cn"/>
                        </a:rPr>
                        <a:t>31</a:t>
                      </a:r>
                      <a:endParaRPr sz="2100">
                        <a:latin typeface="Roboto Cn"/>
                        <a:cs typeface="Roboto C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5"/>
          <p:cNvSpPr txBox="1"/>
          <p:nvPr/>
        </p:nvSpPr>
        <p:spPr>
          <a:xfrm>
            <a:off x="6186010" y="1412776"/>
            <a:ext cx="5320843" cy="13792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Срок</a:t>
            </a:r>
            <a:r>
              <a:rPr sz="2000" b="1" spc="25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представления</a:t>
            </a:r>
            <a:r>
              <a:rPr sz="2000" b="1" spc="45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налоговой</a:t>
            </a:r>
            <a:r>
              <a:rPr sz="2000" b="1" spc="45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декларации</a:t>
            </a:r>
            <a:r>
              <a:rPr sz="2000" b="1" spc="10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 err="1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по</a:t>
            </a:r>
            <a:r>
              <a:rPr lang="ru-RU" sz="2000" b="1" spc="40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 err="1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налогу</a:t>
            </a:r>
            <a:r>
              <a:rPr sz="2000" b="1" spc="25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на </a:t>
            </a:r>
            <a:r>
              <a:rPr sz="2000" b="1" spc="-340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имущество</a:t>
            </a:r>
            <a:r>
              <a:rPr sz="2000" b="1" spc="55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-5" dirty="0" err="1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организаций</a:t>
            </a:r>
            <a:endParaRPr lang="ru-RU" sz="2000" b="1" spc="-5" dirty="0" smtClean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Roboto Cn"/>
            </a:endParaRPr>
          </a:p>
          <a:p>
            <a:pPr marR="5080" indent="12700">
              <a:lnSpc>
                <a:spcPct val="100000"/>
              </a:lnSpc>
              <a:spcBef>
                <a:spcPts val="95"/>
              </a:spcBef>
            </a:pPr>
            <a:endParaRPr sz="800" dirty="0">
              <a:latin typeface="Roboto Condensed" panose="020B0604020202020204" charset="0"/>
              <a:ea typeface="Roboto Condensed" panose="020B0604020202020204" charset="0"/>
              <a:cs typeface="Roboto Cn"/>
            </a:endParaRPr>
          </a:p>
          <a:p>
            <a:pPr marL="304800" marR="737235">
              <a:lnSpc>
                <a:spcPct val="100000"/>
              </a:lnSpc>
              <a:buClr>
                <a:srgbClr val="1F4E79"/>
              </a:buClr>
              <a:tabLst>
                <a:tab pos="592455" algn="l"/>
              </a:tabLst>
            </a:pPr>
            <a:r>
              <a:rPr sz="2000" spc="-9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</a:t>
            </a:r>
            <a:r>
              <a:rPr sz="2000" spc="-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</a:t>
            </a:r>
            <a:r>
              <a:rPr sz="2000" spc="-10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1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з</a:t>
            </a:r>
            <a:r>
              <a:rPr sz="2000" spc="-18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д</a:t>
            </a:r>
            <a:r>
              <a:rPr sz="2000" spc="-9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нее</a:t>
            </a:r>
            <a:r>
              <a:rPr sz="2000" spc="-2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b="1" spc="-35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25</a:t>
            </a:r>
            <a:r>
              <a:rPr sz="2000" b="1" spc="20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март</a:t>
            </a:r>
            <a:r>
              <a:rPr sz="2000" b="1" spc="-5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а</a:t>
            </a:r>
            <a:r>
              <a:rPr sz="2000" b="1" spc="20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года</a:t>
            </a:r>
            <a:r>
              <a:rPr sz="2000" spc="-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,</a:t>
            </a:r>
            <a:r>
              <a:rPr sz="2000" spc="-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0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сле</a:t>
            </a:r>
            <a:r>
              <a:rPr sz="2000" spc="-12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д</a:t>
            </a:r>
            <a:r>
              <a:rPr sz="2000" spc="-14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у</a:t>
            </a:r>
            <a:r>
              <a:rPr sz="2000" spc="-1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юще</a:t>
            </a:r>
            <a:r>
              <a:rPr sz="2000" spc="-10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г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2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0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за  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истек</a:t>
            </a:r>
            <a:r>
              <a:rPr sz="2000" spc="-1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ш</a:t>
            </a:r>
            <a:r>
              <a:rPr sz="2000" spc="-12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и</a:t>
            </a:r>
            <a:r>
              <a:rPr sz="2000" spc="-1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м</a:t>
            </a:r>
            <a:r>
              <a:rPr sz="2000" spc="-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</a:t>
            </a:r>
            <a:r>
              <a:rPr sz="2000" spc="-10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а</a:t>
            </a:r>
            <a:r>
              <a:rPr sz="2000" spc="-9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ло</a:t>
            </a:r>
            <a:r>
              <a:rPr sz="2000" spc="-12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говы</a:t>
            </a:r>
            <a:r>
              <a:rPr sz="2000" spc="-16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м</a:t>
            </a:r>
            <a:r>
              <a:rPr sz="2000" spc="-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пери</a:t>
            </a:r>
            <a:r>
              <a:rPr sz="2000" spc="-10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1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дом</a:t>
            </a:r>
            <a:endParaRPr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6186010" y="3392996"/>
            <a:ext cx="5386803" cy="30566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Сроки</a:t>
            </a:r>
            <a:r>
              <a:rPr sz="2000" b="1" spc="3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-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уплаты</a:t>
            </a:r>
            <a:r>
              <a:rPr sz="2000" b="1" spc="3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налога</a:t>
            </a:r>
            <a:r>
              <a:rPr sz="2000" b="1" spc="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на</a:t>
            </a:r>
            <a:r>
              <a:rPr sz="2000" b="1" spc="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имущество</a:t>
            </a:r>
            <a:r>
              <a:rPr sz="2000" b="1" spc="5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-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организаций</a:t>
            </a:r>
            <a:endParaRPr sz="2000" dirty="0">
              <a:latin typeface="Roboto Condensed" panose="020B0604020202020204" charset="0"/>
              <a:ea typeface="Roboto Condensed" panose="020B0604020202020204" charset="0"/>
              <a:cs typeface="Roboto C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 dirty="0">
              <a:latin typeface="Roboto Condensed" panose="020B0604020202020204" charset="0"/>
              <a:ea typeface="Roboto Condensed" panose="020B0604020202020204" charset="0"/>
              <a:cs typeface="Roboto Cn"/>
            </a:endParaRPr>
          </a:p>
          <a:p>
            <a:pPr marL="321310" marR="5080" indent="-287020">
              <a:lnSpc>
                <a:spcPct val="100000"/>
              </a:lnSpc>
              <a:buClr>
                <a:srgbClr val="1F4E79"/>
              </a:buClr>
              <a:buFont typeface="Wingdings"/>
              <a:buChar char=""/>
              <a:tabLst>
                <a:tab pos="321945" algn="l"/>
              </a:tabLst>
            </a:pPr>
            <a:r>
              <a:rPr sz="2000" b="1" i="1" spc="-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налог</a:t>
            </a:r>
            <a:r>
              <a:rPr sz="2000" b="1" i="1" spc="3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подлежит</a:t>
            </a:r>
            <a:r>
              <a:rPr sz="2000" spc="-3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уплате</a:t>
            </a:r>
            <a:r>
              <a:rPr sz="2000" spc="-4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налогоплательщиками</a:t>
            </a:r>
            <a:r>
              <a:rPr sz="2000" spc="-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в </a:t>
            </a:r>
            <a:r>
              <a:rPr sz="2000" spc="-38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2000" spc="-12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р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ок</a:t>
            </a:r>
            <a:r>
              <a:rPr sz="2000" spc="-4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9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</a:t>
            </a:r>
            <a:r>
              <a:rPr sz="2000" spc="-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3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поз</a:t>
            </a:r>
            <a:r>
              <a:rPr sz="2000" spc="-15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д</a:t>
            </a:r>
            <a:r>
              <a:rPr sz="2000" spc="-9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нее</a:t>
            </a:r>
            <a:r>
              <a:rPr sz="2000" spc="-3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b="1" i="1" spc="-5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28</a:t>
            </a:r>
            <a:r>
              <a:rPr sz="2000" b="1" i="1" spc="-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i="1" spc="-22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ф</a:t>
            </a:r>
            <a:r>
              <a:rPr sz="2000" b="1" i="1" spc="-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еврал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я</a:t>
            </a:r>
            <a:r>
              <a:rPr sz="2000" b="1" i="1" spc="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года</a:t>
            </a:r>
            <a:r>
              <a:rPr sz="2000" spc="-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,</a:t>
            </a:r>
            <a:r>
              <a:rPr sz="2000" spc="-4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2000" spc="-12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лед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у</a:t>
            </a:r>
            <a:r>
              <a:rPr sz="2000" spc="-1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юще</a:t>
            </a:r>
            <a:r>
              <a:rPr sz="2000" spc="-10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г</a:t>
            </a:r>
            <a:r>
              <a:rPr sz="2000" spc="-7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  </a:t>
            </a:r>
            <a:r>
              <a:rPr sz="2000" spc="-1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з</a:t>
            </a:r>
            <a:r>
              <a:rPr sz="2000" spc="-1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а</a:t>
            </a:r>
            <a:r>
              <a:rPr sz="2000" spc="-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истек</a:t>
            </a:r>
            <a:r>
              <a:rPr sz="2000" spc="-1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ш</a:t>
            </a:r>
            <a:r>
              <a:rPr sz="2000" spc="-12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и</a:t>
            </a:r>
            <a:r>
              <a:rPr sz="2000" spc="-1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м</a:t>
            </a:r>
            <a:r>
              <a:rPr sz="2000" spc="-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</a:t>
            </a:r>
            <a:r>
              <a:rPr sz="2000" spc="-10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а</a:t>
            </a:r>
            <a:r>
              <a:rPr sz="2000" spc="-9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ло</a:t>
            </a:r>
            <a:r>
              <a:rPr sz="2000" spc="-12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говы</a:t>
            </a:r>
            <a:r>
              <a:rPr sz="2000" spc="-16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м</a:t>
            </a:r>
            <a:r>
              <a:rPr sz="2000" spc="-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пери</a:t>
            </a:r>
            <a:r>
              <a:rPr sz="2000" spc="-10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1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дом</a:t>
            </a:r>
            <a:endParaRPr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321310" marR="76200" indent="-287020" algn="just">
              <a:lnSpc>
                <a:spcPct val="100000"/>
              </a:lnSpc>
              <a:spcBef>
                <a:spcPts val="600"/>
              </a:spcBef>
              <a:buClr>
                <a:srgbClr val="1F4E79"/>
              </a:buClr>
              <a:buFont typeface="Wingdings"/>
              <a:buChar char=""/>
              <a:tabLst>
                <a:tab pos="321945" algn="l"/>
              </a:tabLst>
            </a:pPr>
            <a:r>
              <a:rPr sz="2000" b="1" i="1" spc="-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ава</a:t>
            </a:r>
            <a:r>
              <a:rPr sz="2000" b="1" i="1" spc="-2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</a:t>
            </a:r>
            <a:r>
              <a:rPr sz="2000" b="1" i="1" spc="-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со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в</a:t>
            </a:r>
            <a:r>
              <a:rPr sz="2000" b="1" i="1" spc="-2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ы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е</a:t>
            </a:r>
            <a:r>
              <a:rPr sz="2000" b="1" i="1" spc="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i="1" spc="-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пл</a:t>
            </a:r>
            <a:r>
              <a:rPr sz="2000" b="1" i="1" spc="-2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а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т</a:t>
            </a:r>
            <a:r>
              <a:rPr sz="2000" b="1" i="1" spc="-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е</a:t>
            </a:r>
            <a:r>
              <a:rPr sz="2000" b="1" i="1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ж</a:t>
            </a:r>
            <a:r>
              <a:rPr sz="2000" b="1" i="1" spc="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и</a:t>
            </a:r>
            <a:r>
              <a:rPr sz="2000" b="1" i="1" spc="4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i="1" spc="-1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п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о</a:t>
            </a:r>
            <a:r>
              <a:rPr sz="2000" b="1" i="1" spc="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</a:t>
            </a:r>
            <a:r>
              <a:rPr sz="2000" b="1" i="1" spc="-2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а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логу</a:t>
            </a:r>
            <a:r>
              <a:rPr sz="2000" b="1" i="1" spc="2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</a:t>
            </a:r>
            <a:r>
              <a:rPr sz="2000" spc="-10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длеж</a:t>
            </a:r>
            <a:r>
              <a:rPr sz="2000" spc="-13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ат</a:t>
            </a:r>
            <a:r>
              <a:rPr sz="2000" spc="-3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у</a:t>
            </a:r>
            <a:r>
              <a:rPr sz="2000" spc="-9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</a:t>
            </a:r>
            <a:r>
              <a:rPr sz="2000" spc="-8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л</a:t>
            </a:r>
            <a:r>
              <a:rPr sz="2000" spc="-1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а</a:t>
            </a:r>
            <a:r>
              <a:rPr sz="2000" spc="-12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т</a:t>
            </a:r>
            <a:r>
              <a:rPr sz="2000" spc="-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е  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налогоплательщиками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в 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срок </a:t>
            </a:r>
            <a:r>
              <a:rPr sz="2000" b="1" i="1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не </a:t>
            </a:r>
            <a:r>
              <a:rPr sz="2000" b="1" i="1" spc="-2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позднее </a:t>
            </a:r>
            <a:r>
              <a:rPr sz="2000" b="1" i="1" spc="-35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28-го </a:t>
            </a:r>
            <a:r>
              <a:rPr sz="2000" b="1" i="1" spc="-3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i="1" spc="-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числа</a:t>
            </a:r>
            <a:r>
              <a:rPr sz="2000" b="1" i="1" spc="10" dirty="0">
                <a:solidFill>
                  <a:srgbClr val="00AFEF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spc="-12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ме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2000" spc="-1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яц</a:t>
            </a:r>
            <a:r>
              <a:rPr sz="2000" spc="-12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а</a:t>
            </a:r>
            <a:r>
              <a:rPr sz="2000" spc="-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,</a:t>
            </a:r>
            <a:r>
              <a:rPr sz="2000" spc="-3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2000" spc="-12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лед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у</a:t>
            </a:r>
            <a:r>
              <a:rPr sz="2000" spc="-1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юще</a:t>
            </a:r>
            <a:r>
              <a:rPr sz="2000" spc="-10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г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1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з</a:t>
            </a:r>
            <a:r>
              <a:rPr sz="2000" spc="-1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а</a:t>
            </a:r>
            <a:r>
              <a:rPr sz="2000" spc="-4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истек</a:t>
            </a:r>
            <a:r>
              <a:rPr sz="2000" spc="-1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ш</a:t>
            </a:r>
            <a:r>
              <a:rPr sz="2000" spc="-1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им</a:t>
            </a:r>
            <a:endParaRPr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321310" algn="just">
              <a:lnSpc>
                <a:spcPct val="100000"/>
              </a:lnSpc>
            </a:pPr>
            <a:r>
              <a:rPr sz="2000" spc="-13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т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чет</a:t>
            </a:r>
            <a:r>
              <a:rPr sz="2000" spc="-114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н</a:t>
            </a:r>
            <a:r>
              <a:rPr sz="2000" spc="-18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ы</a:t>
            </a:r>
            <a:r>
              <a:rPr sz="2000" spc="-16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м</a:t>
            </a:r>
            <a:r>
              <a:rPr sz="2000" spc="-6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пери</a:t>
            </a:r>
            <a:r>
              <a:rPr sz="2000" spc="-105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2000" spc="-15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дом</a:t>
            </a:r>
            <a:endParaRPr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6847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Налоговая декларация по налогу на имущество организаций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6" y="1128428"/>
            <a:ext cx="10765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Приказ ФНС России от 24.08.2022 N ЕД-7-21/766@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«Об утверждении формы и формата представления налоговой декларации по налогу на имущество организаций в электронной  форме и порядка ее заполнения»</a:t>
            </a:r>
          </a:p>
        </p:txBody>
      </p:sp>
      <p:sp>
        <p:nvSpPr>
          <p:cNvPr id="17" name="object 13"/>
          <p:cNvSpPr txBox="1"/>
          <p:nvPr/>
        </p:nvSpPr>
        <p:spPr>
          <a:xfrm>
            <a:off x="346364" y="2144091"/>
            <a:ext cx="11031220" cy="419089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algn="just">
              <a:lnSpc>
                <a:spcPct val="100000"/>
              </a:lnSpc>
              <a:spcBef>
                <a:spcPts val="1320"/>
              </a:spcBef>
            </a:pPr>
            <a:r>
              <a:rPr lang="ru-RU" sz="1800" b="1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	</a:t>
            </a:r>
            <a:r>
              <a:rPr sz="1800" b="1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Основные</a:t>
            </a:r>
            <a:r>
              <a:rPr sz="1800" b="1" spc="35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1800" b="1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изменения</a:t>
            </a:r>
            <a:endParaRPr sz="1800" dirty="0">
              <a:latin typeface="Roboto Condensed" panose="020B0604020202020204" charset="0"/>
              <a:ea typeface="Roboto Condensed" panose="020B0604020202020204" charset="0"/>
              <a:cs typeface="Roboto Cn"/>
            </a:endParaRPr>
          </a:p>
          <a:p>
            <a:pPr marL="567055" indent="-285750" algn="just">
              <a:lnSpc>
                <a:spcPct val="100000"/>
              </a:lnSpc>
              <a:spcBef>
                <a:spcPts val="935"/>
              </a:spcBef>
              <a:buFont typeface="Wingdings" panose="05000000000000000000" pitchFamily="2" charset="2"/>
              <a:buChar char="Ø"/>
            </a:pP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</a:t>
            </a:r>
            <a:r>
              <a:rPr sz="1800" spc="43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строке</a:t>
            </a:r>
            <a:r>
              <a:rPr sz="1800" spc="43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010</a:t>
            </a:r>
            <a:r>
              <a:rPr sz="1800" spc="4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раздела</a:t>
            </a:r>
            <a:r>
              <a:rPr sz="1800" spc="4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8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2.1</a:t>
            </a:r>
            <a:r>
              <a:rPr sz="1800" spc="4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«Информация</a:t>
            </a:r>
            <a:r>
              <a:rPr sz="1800" spc="4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об</a:t>
            </a:r>
            <a:r>
              <a:rPr sz="1800" spc="43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объекте</a:t>
            </a:r>
            <a:r>
              <a:rPr sz="1800" spc="43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недвижимого</a:t>
            </a:r>
            <a:r>
              <a:rPr sz="1800" spc="4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имущества,</a:t>
            </a:r>
            <a:r>
              <a:rPr sz="1800" spc="4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облагаемом</a:t>
            </a:r>
            <a:r>
              <a:rPr sz="1800" spc="4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налогом</a:t>
            </a:r>
            <a:r>
              <a:rPr sz="1800" spc="4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 err="1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</a:t>
            </a:r>
            <a:r>
              <a:rPr sz="1800" spc="4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среднегодовой</a:t>
            </a: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1800" spc="-120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</a:t>
            </a:r>
            <a:r>
              <a:rPr sz="1800" spc="-125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оимости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»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б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оль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ше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нельзя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отр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а</a:t>
            </a:r>
            <a:r>
              <a:rPr sz="1800" spc="-1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з</a:t>
            </a:r>
            <a:r>
              <a:rPr sz="18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ь</a:t>
            </a:r>
            <a:r>
              <a:rPr sz="1800" spc="-6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код</a:t>
            </a:r>
            <a:r>
              <a:rPr sz="18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(у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ловн</a:t>
            </a:r>
            <a:r>
              <a:rPr sz="1800" spc="-19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ы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й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номер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объекта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)</a:t>
            </a:r>
            <a:r>
              <a:rPr sz="1800" spc="-9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;</a:t>
            </a:r>
            <a:endParaRPr sz="18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567055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измен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</a:t>
            </a:r>
            <a:r>
              <a:rPr sz="1800" spc="-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ли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сь</a:t>
            </a:r>
            <a:r>
              <a:rPr sz="18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ш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рихкод</a:t>
            </a:r>
            <a:r>
              <a:rPr sz="1800" spc="-16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ы</a:t>
            </a:r>
            <a:r>
              <a:rPr sz="1800" spc="-9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;</a:t>
            </a:r>
            <a:endParaRPr sz="18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567055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добавлен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раздел</a:t>
            </a:r>
            <a:r>
              <a:rPr sz="1800" spc="-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8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2.2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«Сумма</a:t>
            </a:r>
            <a:r>
              <a:rPr sz="1800" spc="-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налога,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исчисленного</a:t>
            </a:r>
            <a:r>
              <a:rPr sz="18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применением</a:t>
            </a:r>
            <a:r>
              <a:rPr sz="1800" spc="-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налогового</a:t>
            </a:r>
            <a:r>
              <a:rPr sz="18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вычета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для</a:t>
            </a:r>
            <a:r>
              <a:rPr sz="18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СЗПК»;</a:t>
            </a:r>
            <a:endParaRPr sz="18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567055" marR="5080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заполнение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раздела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3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«Сумма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налога,</a:t>
            </a:r>
            <a:r>
              <a:rPr sz="1800" spc="-8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исчисленного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исходя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из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определения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налоговой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базы</a:t>
            </a:r>
            <a:r>
              <a:rPr sz="18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кадастровой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стоимости»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установлено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только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для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иностранных</a:t>
            </a:r>
            <a:r>
              <a:rPr sz="1800" spc="1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организаций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в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отношении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объектов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недвижимого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имущества,</a:t>
            </a:r>
            <a:r>
              <a:rPr sz="1800" spc="1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сумма</a:t>
            </a:r>
            <a:r>
              <a:rPr sz="1800" spc="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налога</a:t>
            </a:r>
            <a:r>
              <a:rPr sz="1800" spc="20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которым</a:t>
            </a:r>
            <a:r>
              <a:rPr sz="1800" spc="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sz="1800" spc="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исчисляется</a:t>
            </a:r>
            <a:r>
              <a:rPr sz="1800" spc="16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sz="1800" spc="17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из</a:t>
            </a:r>
            <a:r>
              <a:rPr sz="1800" spc="21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определения</a:t>
            </a:r>
            <a:r>
              <a:rPr sz="1800" spc="2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sz="1800" spc="2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налоговой</a:t>
            </a:r>
            <a:r>
              <a:rPr sz="1800" spc="1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 </a:t>
            </a:r>
            <a:r>
              <a:rPr sz="1800" spc="-1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базы</a:t>
            </a:r>
            <a:r>
              <a:rPr sz="1800" spc="17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sz="1800" spc="17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</a:t>
            </a:r>
            <a:r>
              <a:rPr sz="1800" spc="17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sz="1800" spc="18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соответствии</a:t>
            </a:r>
            <a:r>
              <a:rPr sz="1800" spc="2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1800" spc="1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sz="1800" spc="19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пунктом</a:t>
            </a:r>
            <a:r>
              <a:rPr sz="1800" spc="21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</a:t>
            </a:r>
            <a:r>
              <a:rPr sz="1800" spc="2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sz="1800" spc="2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статьи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375</a:t>
            </a:r>
            <a:r>
              <a:rPr sz="1800" spc="-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НК</a:t>
            </a:r>
            <a:r>
              <a:rPr sz="1800" spc="-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9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РФ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(исходя</a:t>
            </a:r>
            <a:r>
              <a:rPr sz="1800" spc="-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из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кадастровой</a:t>
            </a:r>
            <a:r>
              <a:rPr sz="1800" spc="-5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стоимости);</a:t>
            </a:r>
            <a:endParaRPr sz="18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567055" indent="-285750" algn="just">
              <a:lnSpc>
                <a:spcPct val="100000"/>
              </a:lnSpc>
              <a:spcBef>
                <a:spcPts val="605"/>
              </a:spcBef>
              <a:buFont typeface="Wingdings" panose="05000000000000000000" pitchFamily="2" charset="2"/>
              <a:buChar char="Ø"/>
            </a:pP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реализована</a:t>
            </a:r>
            <a:r>
              <a:rPr sz="18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возможность</a:t>
            </a:r>
            <a:r>
              <a:rPr sz="1800" spc="-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применения</a:t>
            </a:r>
            <a:r>
              <a:rPr sz="1800" spc="-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налоговых</a:t>
            </a:r>
            <a:r>
              <a:rPr sz="1800" spc="-1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9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льгот,</a:t>
            </a:r>
            <a:r>
              <a:rPr sz="18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установленных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</a:t>
            </a:r>
            <a:r>
              <a:rPr sz="1800" spc="-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федеральной</a:t>
            </a:r>
            <a:r>
              <a:rPr sz="1800" spc="-1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территории</a:t>
            </a:r>
            <a:r>
              <a:rPr sz="18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«Сириус»;</a:t>
            </a:r>
            <a:endParaRPr sz="18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567055" marR="5080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предусмотрена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возможность</a:t>
            </a:r>
            <a:r>
              <a:rPr sz="1800" spc="1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заполнения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декларации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в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отношении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объектов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недвижимого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имущества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организации,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утратившей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статус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налогоплательщика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3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-</a:t>
            </a:r>
            <a:r>
              <a:rPr sz="1800" spc="-3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участника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соглашения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защите</a:t>
            </a:r>
            <a:r>
              <a:rPr sz="18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поощрении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капиталовложений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основанию, </a:t>
            </a:r>
            <a:r>
              <a:rPr sz="18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предусмотренному</a:t>
            </a:r>
            <a:r>
              <a:rPr sz="1800" spc="-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подпунктом</a:t>
            </a:r>
            <a:r>
              <a:rPr sz="18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пункта</a:t>
            </a:r>
            <a:r>
              <a:rPr sz="1800" spc="-5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3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статьи</a:t>
            </a:r>
            <a:r>
              <a:rPr sz="1800" spc="-5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25.17</a:t>
            </a:r>
            <a:r>
              <a:rPr sz="1800" spc="-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НК</a:t>
            </a:r>
            <a:r>
              <a:rPr sz="18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1800" spc="-6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РФ.</a:t>
            </a:r>
            <a:endParaRPr sz="18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79045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Уведомление о порядке представления налоговой декларации</a:t>
            </a:r>
          </a:p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по налогу на имущество организаций</a:t>
            </a:r>
          </a:p>
        </p:txBody>
      </p:sp>
      <p:grpSp>
        <p:nvGrpSpPr>
          <p:cNvPr id="5" name="object 3"/>
          <p:cNvGrpSpPr/>
          <p:nvPr/>
        </p:nvGrpSpPr>
        <p:grpSpPr>
          <a:xfrm>
            <a:off x="91439" y="832103"/>
            <a:ext cx="12100560" cy="6026150"/>
            <a:chOff x="91439" y="832103"/>
            <a:chExt cx="12100560" cy="6026150"/>
          </a:xfrm>
        </p:grpSpPr>
        <p:sp>
          <p:nvSpPr>
            <p:cNvPr id="6" name="object 4"/>
            <p:cNvSpPr/>
            <p:nvPr/>
          </p:nvSpPr>
          <p:spPr>
            <a:xfrm>
              <a:off x="96011" y="1205483"/>
              <a:ext cx="12019915" cy="5471160"/>
            </a:xfrm>
            <a:custGeom>
              <a:avLst/>
              <a:gdLst/>
              <a:ahLst/>
              <a:cxnLst/>
              <a:rect l="l" t="t" r="r" b="b"/>
              <a:pathLst>
                <a:path w="12019915" h="5471159">
                  <a:moveTo>
                    <a:pt x="0" y="5471160"/>
                  </a:moveTo>
                  <a:lnTo>
                    <a:pt x="12019788" y="5471160"/>
                  </a:lnTo>
                  <a:lnTo>
                    <a:pt x="12019788" y="0"/>
                  </a:lnTo>
                  <a:lnTo>
                    <a:pt x="0" y="0"/>
                  </a:lnTo>
                  <a:lnTo>
                    <a:pt x="0" y="54711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523" y="1318259"/>
              <a:ext cx="3288791" cy="5245608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377951" y="1313687"/>
              <a:ext cx="3298190" cy="5255260"/>
            </a:xfrm>
            <a:custGeom>
              <a:avLst/>
              <a:gdLst/>
              <a:ahLst/>
              <a:cxnLst/>
              <a:rect l="l" t="t" r="r" b="b"/>
              <a:pathLst>
                <a:path w="3298190" h="5255259">
                  <a:moveTo>
                    <a:pt x="0" y="5254752"/>
                  </a:moveTo>
                  <a:lnTo>
                    <a:pt x="3297936" y="5254752"/>
                  </a:lnTo>
                  <a:lnTo>
                    <a:pt x="3297936" y="0"/>
                  </a:lnTo>
                  <a:lnTo>
                    <a:pt x="0" y="0"/>
                  </a:lnTo>
                  <a:lnTo>
                    <a:pt x="0" y="5254752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6243" y="832103"/>
              <a:ext cx="8715756" cy="6025895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>
            <a:xfrm>
              <a:off x="3988307" y="1318259"/>
              <a:ext cx="7821295" cy="5245735"/>
            </a:xfrm>
            <a:custGeom>
              <a:avLst/>
              <a:gdLst/>
              <a:ahLst/>
              <a:cxnLst/>
              <a:rect l="l" t="t" r="r" b="b"/>
              <a:pathLst>
                <a:path w="7821295" h="5245734">
                  <a:moveTo>
                    <a:pt x="7821168" y="0"/>
                  </a:moveTo>
                  <a:lnTo>
                    <a:pt x="0" y="0"/>
                  </a:lnTo>
                  <a:lnTo>
                    <a:pt x="0" y="5245608"/>
                  </a:lnTo>
                  <a:lnTo>
                    <a:pt x="7821168" y="5245608"/>
                  </a:lnTo>
                  <a:lnTo>
                    <a:pt x="7821168" y="0"/>
                  </a:lnTo>
                  <a:close/>
                </a:path>
              </a:pathLst>
            </a:custGeom>
            <a:solidFill>
              <a:srgbClr val="FFFFFF">
                <a:alpha val="7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9"/>
          <p:cNvSpPr txBox="1"/>
          <p:nvPr/>
        </p:nvSpPr>
        <p:spPr>
          <a:xfrm>
            <a:off x="4407885" y="1621197"/>
            <a:ext cx="7134593" cy="46397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01345">
              <a:lnSpc>
                <a:spcPct val="100000"/>
              </a:lnSpc>
              <a:spcBef>
                <a:spcPts val="100"/>
              </a:spcBef>
              <a:tabLst>
                <a:tab pos="901700" algn="l"/>
              </a:tabLst>
            </a:pPr>
            <a:r>
              <a:rPr sz="2000" b="1" spc="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Форма</a:t>
            </a:r>
            <a:r>
              <a:rPr sz="2000" b="1" spc="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уведомления</a:t>
            </a:r>
            <a:r>
              <a:rPr sz="20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утверждена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приказом</a:t>
            </a:r>
            <a:r>
              <a:rPr sz="20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ФНС</a:t>
            </a:r>
            <a:r>
              <a:rPr sz="20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России </a:t>
            </a:r>
            <a:r>
              <a:rPr sz="2000" spc="-4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от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19</a:t>
            </a:r>
            <a:r>
              <a:rPr sz="2000" spc="-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.</a:t>
            </a:r>
            <a:r>
              <a:rPr sz="20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06</a:t>
            </a:r>
            <a:r>
              <a:rPr sz="2000" spc="-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.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2019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3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№</a:t>
            </a:r>
            <a:r>
              <a:rPr sz="20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215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ММ</a:t>
            </a:r>
            <a:r>
              <a:rPr sz="2000" spc="-15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</a:t>
            </a:r>
            <a:r>
              <a:rPr sz="2000" spc="-37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-</a:t>
            </a:r>
            <a:r>
              <a:rPr sz="2000" spc="-13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7</a:t>
            </a:r>
            <a:r>
              <a:rPr sz="2000" spc="-37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-</a:t>
            </a:r>
            <a:r>
              <a:rPr sz="2000" spc="-12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21/31</a:t>
            </a:r>
            <a:r>
              <a:rPr sz="2000" spc="-13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1</a:t>
            </a:r>
            <a:r>
              <a:rPr sz="2000" spc="-229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@</a:t>
            </a:r>
            <a:endParaRPr lang="ru-RU"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R="601345">
              <a:lnSpc>
                <a:spcPct val="100000"/>
              </a:lnSpc>
              <a:spcBef>
                <a:spcPts val="100"/>
              </a:spcBef>
              <a:tabLst>
                <a:tab pos="901700" algn="l"/>
              </a:tabLst>
            </a:pPr>
            <a:endParaRPr lang="ru-RU" sz="2000" b="1" spc="5" dirty="0">
              <a:solidFill>
                <a:srgbClr val="414043"/>
              </a:solidFill>
              <a:latin typeface="Roboto Condensed" panose="020B0604020202020204" charset="0"/>
              <a:ea typeface="Roboto Condensed" panose="020B0604020202020204" charset="0"/>
              <a:cs typeface="Roboto Cn"/>
            </a:endParaRPr>
          </a:p>
          <a:p>
            <a:pPr marR="601345">
              <a:lnSpc>
                <a:spcPct val="100000"/>
              </a:lnSpc>
              <a:spcBef>
                <a:spcPts val="100"/>
              </a:spcBef>
              <a:tabLst>
                <a:tab pos="901700" algn="l"/>
              </a:tabLst>
            </a:pPr>
            <a:r>
              <a:rPr sz="2000" b="1" spc="5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Срок</a:t>
            </a:r>
            <a:r>
              <a:rPr sz="2000" b="1" spc="5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представления 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 УФНС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России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по </a:t>
            </a:r>
            <a:r>
              <a:rPr sz="20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субъекту</a:t>
            </a:r>
            <a:r>
              <a:rPr sz="20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Российской 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Федерации</a:t>
            </a:r>
            <a:r>
              <a:rPr sz="20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36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-</a:t>
            </a:r>
            <a:r>
              <a:rPr sz="2000" spc="-3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lang="ru-RU" sz="2000" spc="-340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  </a:t>
            </a:r>
            <a:r>
              <a:rPr sz="2000" spc="-120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ежегодно</a:t>
            </a:r>
            <a:r>
              <a:rPr sz="2000" spc="-55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до</a:t>
            </a:r>
            <a:r>
              <a:rPr sz="20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1</a:t>
            </a:r>
            <a:r>
              <a:rPr sz="2000" spc="-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марта</a:t>
            </a:r>
            <a:r>
              <a:rPr sz="20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года,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5" dirty="0" err="1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являющегося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30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налоговым</a:t>
            </a:r>
            <a:r>
              <a:rPr lang="ru-RU" sz="2000" dirty="0"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периодом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,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</a:t>
            </a:r>
            <a:r>
              <a:rPr sz="2000" spc="-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котором</a:t>
            </a:r>
            <a:r>
              <a:rPr sz="20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применяется</a:t>
            </a:r>
            <a:r>
              <a:rPr sz="20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предусмотренный</a:t>
            </a:r>
            <a:r>
              <a:rPr sz="2000" spc="-1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порядок </a:t>
            </a:r>
            <a:r>
              <a:rPr sz="2000" spc="-43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е</a:t>
            </a:r>
            <a:r>
              <a:rPr sz="2000" spc="-16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</a:t>
            </a:r>
            <a:r>
              <a:rPr sz="20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</a:t>
            </a:r>
            <a:r>
              <a:rPr sz="20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тав</a:t>
            </a:r>
            <a:r>
              <a:rPr sz="2000" spc="-8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л</a:t>
            </a:r>
            <a:r>
              <a:rPr sz="20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е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</a:t>
            </a:r>
            <a:r>
              <a:rPr sz="2000" spc="-1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</a:t>
            </a:r>
            <a:r>
              <a:rPr sz="20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я</a:t>
            </a:r>
            <a:r>
              <a:rPr sz="2000" spc="-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0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</a:t>
            </a:r>
            <a:r>
              <a:rPr sz="20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л</a:t>
            </a:r>
            <a:r>
              <a:rPr sz="20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оговой</a:t>
            </a:r>
            <a:r>
              <a:rPr sz="2000" spc="-5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6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</a:t>
            </a:r>
            <a:r>
              <a:rPr sz="20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е</a:t>
            </a:r>
            <a:r>
              <a:rPr sz="2000" spc="-10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к</a:t>
            </a:r>
            <a:r>
              <a:rPr sz="20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л</a:t>
            </a:r>
            <a:r>
              <a:rPr sz="20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ара</a:t>
            </a:r>
            <a:r>
              <a:rPr sz="20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ц</a:t>
            </a:r>
            <a:r>
              <a:rPr sz="20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ии</a:t>
            </a:r>
            <a:endParaRPr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>
              <a:lnSpc>
                <a:spcPct val="100000"/>
              </a:lnSpc>
            </a:pPr>
            <a:endParaRPr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R="359410">
              <a:lnSpc>
                <a:spcPct val="100000"/>
              </a:lnSpc>
              <a:spcBef>
                <a:spcPts val="5"/>
              </a:spcBef>
              <a:tabLst>
                <a:tab pos="659130" algn="l"/>
              </a:tabLst>
            </a:pPr>
            <a:r>
              <a:rPr sz="2000" b="1" spc="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Срок</a:t>
            </a:r>
            <a:r>
              <a:rPr sz="2000" b="1" spc="1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sz="2000" b="1" spc="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рассмотрения </a:t>
            </a:r>
            <a:r>
              <a:rPr sz="2000" spc="-1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уведомления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21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–</a:t>
            </a:r>
            <a:r>
              <a:rPr sz="20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</a:t>
            </a:r>
            <a:r>
              <a:rPr sz="2000" spc="-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течение</a:t>
            </a:r>
            <a:r>
              <a:rPr sz="2000" spc="-5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30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дней</a:t>
            </a:r>
            <a:r>
              <a:rPr sz="20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со</a:t>
            </a:r>
            <a:r>
              <a:rPr sz="2000" spc="-3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5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дня </a:t>
            </a:r>
            <a:r>
              <a:rPr sz="2000" spc="-43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получения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4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(продление</a:t>
            </a:r>
            <a:r>
              <a:rPr sz="20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36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-</a:t>
            </a:r>
            <a:r>
              <a:rPr sz="2000" spc="-35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lang="ru-RU" sz="2000" spc="-355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05" dirty="0" err="1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</a:t>
            </a:r>
            <a:r>
              <a:rPr sz="2000" spc="-45" dirty="0" smtClean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9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более,</a:t>
            </a:r>
            <a:r>
              <a:rPr sz="20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чем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</a:t>
            </a:r>
            <a:r>
              <a:rPr sz="2000" spc="-4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2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30</a:t>
            </a:r>
            <a:r>
              <a:rPr sz="2000" spc="-45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spc="-110" dirty="0">
                <a:solidFill>
                  <a:srgbClr val="414043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дней)</a:t>
            </a:r>
            <a:endParaRPr sz="2000"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>
              <a:lnSpc>
                <a:spcPct val="100000"/>
              </a:lnSpc>
            </a:pPr>
            <a:endParaRPr dirty="0"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  <a:p>
            <a:pPr marL="1905">
              <a:lnSpc>
                <a:spcPct val="100000"/>
              </a:lnSpc>
              <a:spcBef>
                <a:spcPts val="1800"/>
              </a:spcBef>
            </a:pPr>
            <a:r>
              <a:rPr sz="2000" b="1" i="1" spc="1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ВАЖНО!</a:t>
            </a:r>
            <a:r>
              <a:rPr sz="2000" b="1" i="1" spc="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> </a:t>
            </a:r>
            <a:r>
              <a:rPr lang="ru-RU" sz="2000" b="1" i="1" spc="5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  <a:t/>
            </a:r>
            <a:br>
              <a:rPr lang="ru-RU" sz="2000" b="1" i="1" spc="5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 Cn"/>
              </a:rPr>
            </a:br>
            <a:r>
              <a:rPr sz="2000" i="1" spc="-145" dirty="0" err="1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Изменение</a:t>
            </a:r>
            <a:r>
              <a:rPr sz="2000" i="1" spc="-45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4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выбранного</a:t>
            </a:r>
            <a:r>
              <a:rPr sz="2000" i="1" spc="-2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40" dirty="0" err="1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налогоплательщиком</a:t>
            </a:r>
            <a:r>
              <a:rPr sz="2000" i="1" spc="-1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55" dirty="0" err="1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порядка</a:t>
            </a:r>
            <a:r>
              <a:rPr lang="ru-RU" sz="2000" i="1" spc="-155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40" dirty="0" err="1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представления</a:t>
            </a:r>
            <a:r>
              <a:rPr sz="2000" i="1" spc="-40" dirty="0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2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налоговой</a:t>
            </a:r>
            <a:r>
              <a:rPr sz="2000" i="1" spc="-3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4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декларации</a:t>
            </a:r>
            <a:r>
              <a:rPr sz="2000" i="1" spc="-1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4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в</a:t>
            </a:r>
            <a:r>
              <a:rPr sz="2000" i="1" spc="-4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3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течение</a:t>
            </a:r>
            <a:r>
              <a:rPr sz="2000" i="1" spc="-4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2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налогового</a:t>
            </a:r>
            <a:r>
              <a:rPr sz="2000" i="1" spc="-1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4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периода</a:t>
            </a:r>
            <a:r>
              <a:rPr sz="2000" i="1" spc="-30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25" dirty="0" err="1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не</a:t>
            </a:r>
            <a:r>
              <a:rPr sz="2000" i="1" spc="-125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434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 </a:t>
            </a:r>
            <a:r>
              <a:rPr sz="2000" i="1" spc="-140" dirty="0" err="1" smtClean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</a:rPr>
              <a:t>допускается</a:t>
            </a:r>
            <a:endParaRPr sz="2000" dirty="0">
              <a:solidFill>
                <a:srgbClr val="C00000"/>
              </a:solidFill>
              <a:latin typeface="Roboto Condensed" panose="020B0604020202020204" charset="0"/>
              <a:ea typeface="Roboto Condensed" panose="020B0604020202020204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592133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Сообщение об исчисленной налоговым органом сумме налога</a:t>
            </a:r>
          </a:p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на имущество организаций</a:t>
            </a:r>
          </a:p>
        </p:txBody>
      </p:sp>
      <p:grpSp>
        <p:nvGrpSpPr>
          <p:cNvPr id="5" name="object 2"/>
          <p:cNvGrpSpPr/>
          <p:nvPr/>
        </p:nvGrpSpPr>
        <p:grpSpPr>
          <a:xfrm>
            <a:off x="4251959" y="3089148"/>
            <a:ext cx="7458709" cy="2170430"/>
            <a:chOff x="4251959" y="3089148"/>
            <a:chExt cx="7458709" cy="2170430"/>
          </a:xfrm>
        </p:grpSpPr>
        <p:pic>
          <p:nvPicPr>
            <p:cNvPr id="6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1959" y="3089148"/>
              <a:ext cx="7458456" cy="2170176"/>
            </a:xfrm>
            <a:prstGeom prst="rect">
              <a:avLst/>
            </a:prstGeom>
          </p:spPr>
        </p:pic>
        <p:pic>
          <p:nvPicPr>
            <p:cNvPr id="7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8723" y="3337560"/>
              <a:ext cx="7429500" cy="1719072"/>
            </a:xfrm>
            <a:prstGeom prst="rect">
              <a:avLst/>
            </a:prstGeom>
          </p:spPr>
        </p:pic>
        <p:sp>
          <p:nvSpPr>
            <p:cNvPr id="8" name="object 5"/>
            <p:cNvSpPr/>
            <p:nvPr/>
          </p:nvSpPr>
          <p:spPr>
            <a:xfrm>
              <a:off x="4311395" y="3128772"/>
              <a:ext cx="7339965" cy="2052955"/>
            </a:xfrm>
            <a:custGeom>
              <a:avLst/>
              <a:gdLst/>
              <a:ahLst/>
              <a:cxnLst/>
              <a:rect l="l" t="t" r="r" b="b"/>
              <a:pathLst>
                <a:path w="7339965" h="2052954">
                  <a:moveTo>
                    <a:pt x="7112000" y="0"/>
                  </a:moveTo>
                  <a:lnTo>
                    <a:pt x="227583" y="0"/>
                  </a:lnTo>
                  <a:lnTo>
                    <a:pt x="181706" y="4622"/>
                  </a:lnTo>
                  <a:lnTo>
                    <a:pt x="138981" y="17879"/>
                  </a:lnTo>
                  <a:lnTo>
                    <a:pt x="100322" y="38857"/>
                  </a:lnTo>
                  <a:lnTo>
                    <a:pt x="66643" y="66643"/>
                  </a:lnTo>
                  <a:lnTo>
                    <a:pt x="38857" y="100322"/>
                  </a:lnTo>
                  <a:lnTo>
                    <a:pt x="17879" y="138981"/>
                  </a:lnTo>
                  <a:lnTo>
                    <a:pt x="4622" y="181706"/>
                  </a:lnTo>
                  <a:lnTo>
                    <a:pt x="0" y="227583"/>
                  </a:lnTo>
                  <a:lnTo>
                    <a:pt x="0" y="1825244"/>
                  </a:lnTo>
                  <a:lnTo>
                    <a:pt x="4622" y="1871121"/>
                  </a:lnTo>
                  <a:lnTo>
                    <a:pt x="17879" y="1913846"/>
                  </a:lnTo>
                  <a:lnTo>
                    <a:pt x="38857" y="1952505"/>
                  </a:lnTo>
                  <a:lnTo>
                    <a:pt x="66643" y="1986184"/>
                  </a:lnTo>
                  <a:lnTo>
                    <a:pt x="100322" y="2013970"/>
                  </a:lnTo>
                  <a:lnTo>
                    <a:pt x="138981" y="2034948"/>
                  </a:lnTo>
                  <a:lnTo>
                    <a:pt x="181706" y="2048205"/>
                  </a:lnTo>
                  <a:lnTo>
                    <a:pt x="227583" y="2052827"/>
                  </a:lnTo>
                  <a:lnTo>
                    <a:pt x="7112000" y="2052827"/>
                  </a:lnTo>
                  <a:lnTo>
                    <a:pt x="7157877" y="2048205"/>
                  </a:lnTo>
                  <a:lnTo>
                    <a:pt x="7200602" y="2034948"/>
                  </a:lnTo>
                  <a:lnTo>
                    <a:pt x="7239261" y="2013970"/>
                  </a:lnTo>
                  <a:lnTo>
                    <a:pt x="7272940" y="1986184"/>
                  </a:lnTo>
                  <a:lnTo>
                    <a:pt x="7300726" y="1952505"/>
                  </a:lnTo>
                  <a:lnTo>
                    <a:pt x="7321704" y="1913846"/>
                  </a:lnTo>
                  <a:lnTo>
                    <a:pt x="7334961" y="1871121"/>
                  </a:lnTo>
                  <a:lnTo>
                    <a:pt x="7339583" y="1825244"/>
                  </a:lnTo>
                  <a:lnTo>
                    <a:pt x="7339583" y="227583"/>
                  </a:lnTo>
                  <a:lnTo>
                    <a:pt x="7334961" y="181706"/>
                  </a:lnTo>
                  <a:lnTo>
                    <a:pt x="7321704" y="138981"/>
                  </a:lnTo>
                  <a:lnTo>
                    <a:pt x="7300726" y="100322"/>
                  </a:lnTo>
                  <a:lnTo>
                    <a:pt x="7272940" y="66643"/>
                  </a:lnTo>
                  <a:lnTo>
                    <a:pt x="7239261" y="38857"/>
                  </a:lnTo>
                  <a:lnTo>
                    <a:pt x="7200602" y="17879"/>
                  </a:lnTo>
                  <a:lnTo>
                    <a:pt x="7157877" y="4622"/>
                  </a:lnTo>
                  <a:lnTo>
                    <a:pt x="711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/>
          <p:cNvSpPr txBox="1"/>
          <p:nvPr/>
        </p:nvSpPr>
        <p:spPr>
          <a:xfrm>
            <a:off x="4401058" y="3404108"/>
            <a:ext cx="71628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200" spc="-70" dirty="0">
                <a:latin typeface="Roboto"/>
                <a:cs typeface="Roboto"/>
              </a:rPr>
              <a:t>не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позднее</a:t>
            </a:r>
            <a:r>
              <a:rPr sz="1200" spc="-4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6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месяцев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со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дня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истечения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установленного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срока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уплаты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75" dirty="0">
                <a:latin typeface="Roboto"/>
                <a:cs typeface="Roboto"/>
              </a:rPr>
              <a:t>налога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за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соответствующий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период</a:t>
            </a:r>
            <a:endParaRPr sz="1200">
              <a:latin typeface="Roboto"/>
              <a:cs typeface="Roboto"/>
            </a:endParaRPr>
          </a:p>
          <a:p>
            <a:pPr marL="184785" marR="6985" indent="-172720" algn="just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-70" dirty="0">
                <a:latin typeface="Roboto"/>
                <a:cs typeface="Roboto"/>
              </a:rPr>
              <a:t>не</a:t>
            </a:r>
            <a:r>
              <a:rPr sz="1200" spc="-6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позднее</a:t>
            </a:r>
            <a:r>
              <a:rPr sz="1200" spc="-85" dirty="0">
                <a:latin typeface="Roboto"/>
                <a:cs typeface="Roboto"/>
              </a:rPr>
              <a:t> 2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месяцев</a:t>
            </a:r>
            <a:r>
              <a:rPr sz="1200" spc="-90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со</a:t>
            </a:r>
            <a:r>
              <a:rPr sz="1200" spc="-75" dirty="0">
                <a:latin typeface="Roboto"/>
                <a:cs typeface="Roboto"/>
              </a:rPr>
              <a:t> </a:t>
            </a:r>
            <a:r>
              <a:rPr sz="1200" spc="-105" dirty="0">
                <a:latin typeface="Roboto"/>
                <a:cs typeface="Roboto"/>
              </a:rPr>
              <a:t>дня</a:t>
            </a:r>
            <a:r>
              <a:rPr sz="1200" spc="-10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получения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налоговым</a:t>
            </a:r>
            <a:r>
              <a:rPr sz="1200" spc="120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органом</a:t>
            </a:r>
            <a:r>
              <a:rPr sz="1200" spc="120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документов</a:t>
            </a:r>
            <a:r>
              <a:rPr sz="1200" spc="110" dirty="0">
                <a:latin typeface="Roboto"/>
                <a:cs typeface="Roboto"/>
              </a:rPr>
              <a:t> </a:t>
            </a:r>
            <a:r>
              <a:rPr sz="1200" spc="-75" dirty="0">
                <a:latin typeface="Roboto"/>
                <a:cs typeface="Roboto"/>
              </a:rPr>
              <a:t>и</a:t>
            </a:r>
            <a:r>
              <a:rPr sz="1200" spc="150" dirty="0">
                <a:latin typeface="Roboto"/>
                <a:cs typeface="Roboto"/>
              </a:rPr>
              <a:t> </a:t>
            </a:r>
            <a:r>
              <a:rPr sz="1200" spc="-55" dirty="0">
                <a:latin typeface="Roboto"/>
                <a:cs typeface="Roboto"/>
              </a:rPr>
              <a:t>(или)</a:t>
            </a:r>
            <a:r>
              <a:rPr sz="1200" spc="18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иной</a:t>
            </a:r>
            <a:r>
              <a:rPr sz="1200" spc="140" dirty="0">
                <a:latin typeface="Roboto"/>
                <a:cs typeface="Roboto"/>
              </a:rPr>
              <a:t> </a:t>
            </a:r>
            <a:r>
              <a:rPr sz="1200" spc="-105" dirty="0">
                <a:latin typeface="Roboto"/>
                <a:cs typeface="Roboto"/>
              </a:rPr>
              <a:t>информации, </a:t>
            </a:r>
            <a:r>
              <a:rPr sz="1200" spc="-100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влекущих</a:t>
            </a:r>
            <a:r>
              <a:rPr sz="1200" spc="-35" dirty="0">
                <a:latin typeface="Roboto"/>
                <a:cs typeface="Roboto"/>
              </a:rPr>
              <a:t> </a:t>
            </a:r>
            <a:r>
              <a:rPr sz="1200" spc="-75" dirty="0">
                <a:latin typeface="Roboto"/>
                <a:cs typeface="Roboto"/>
              </a:rPr>
              <a:t>исчисление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75" dirty="0">
                <a:latin typeface="Roboto"/>
                <a:cs typeface="Roboto"/>
              </a:rPr>
              <a:t>(перерасчет)</a:t>
            </a:r>
            <a:r>
              <a:rPr sz="1200" spc="-20" dirty="0">
                <a:latin typeface="Roboto"/>
                <a:cs typeface="Roboto"/>
              </a:rPr>
              <a:t> </a:t>
            </a:r>
            <a:r>
              <a:rPr sz="1200" spc="-65" dirty="0">
                <a:latin typeface="Roboto"/>
                <a:cs typeface="Roboto"/>
              </a:rPr>
              <a:t>налога,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подлежащего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уплате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за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предыдущие</a:t>
            </a:r>
            <a:r>
              <a:rPr sz="1200" spc="-50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периоды</a:t>
            </a:r>
            <a:endParaRPr sz="1200">
              <a:latin typeface="Roboto"/>
              <a:cs typeface="Roboto"/>
            </a:endParaRPr>
          </a:p>
          <a:p>
            <a:pPr marL="184785" marR="6985" indent="-172720" algn="just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-70" dirty="0">
                <a:latin typeface="Roboto"/>
                <a:cs typeface="Roboto"/>
              </a:rPr>
              <a:t>не </a:t>
            </a:r>
            <a:r>
              <a:rPr sz="1200" spc="-85" dirty="0">
                <a:latin typeface="Roboto"/>
                <a:cs typeface="Roboto"/>
              </a:rPr>
              <a:t>позднее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3 </a:t>
            </a:r>
            <a:r>
              <a:rPr sz="1200" spc="-90" dirty="0">
                <a:latin typeface="Roboto"/>
                <a:cs typeface="Roboto"/>
              </a:rPr>
              <a:t>месяцев </a:t>
            </a:r>
            <a:r>
              <a:rPr sz="1200" spc="-80" dirty="0">
                <a:latin typeface="Roboto"/>
                <a:cs typeface="Roboto"/>
              </a:rPr>
              <a:t>со </a:t>
            </a:r>
            <a:r>
              <a:rPr sz="1200" spc="-100" dirty="0">
                <a:latin typeface="Roboto"/>
                <a:cs typeface="Roboto"/>
              </a:rPr>
              <a:t>дня</a:t>
            </a:r>
            <a:r>
              <a:rPr sz="1200" spc="-9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получения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налоговым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органом</a:t>
            </a:r>
            <a:r>
              <a:rPr sz="1200" spc="-85" dirty="0">
                <a:latin typeface="Roboto"/>
                <a:cs typeface="Roboto"/>
              </a:rPr>
              <a:t> сведений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из</a:t>
            </a:r>
            <a:r>
              <a:rPr sz="1200" spc="-9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ЕГРЮЛ,</a:t>
            </a:r>
            <a:r>
              <a:rPr sz="1200" spc="-80" dirty="0">
                <a:latin typeface="Roboto"/>
                <a:cs typeface="Roboto"/>
              </a:rPr>
              <a:t> о том, </a:t>
            </a:r>
            <a:r>
              <a:rPr sz="1200" spc="-90" dirty="0">
                <a:latin typeface="Roboto"/>
                <a:cs typeface="Roboto"/>
              </a:rPr>
              <a:t>что</a:t>
            </a:r>
            <a:r>
              <a:rPr sz="1200" spc="-8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организация </a:t>
            </a:r>
            <a:r>
              <a:rPr sz="1200" spc="-8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находится</a:t>
            </a:r>
            <a:r>
              <a:rPr sz="1200" spc="-4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в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процессе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ликвидации</a:t>
            </a:r>
            <a:endParaRPr sz="1200">
              <a:latin typeface="Roboto"/>
              <a:cs typeface="Roboto"/>
            </a:endParaRPr>
          </a:p>
          <a:p>
            <a:pPr marL="184785" marR="5080" indent="-172720" algn="just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-70" dirty="0">
                <a:latin typeface="Roboto"/>
                <a:cs typeface="Roboto"/>
              </a:rPr>
              <a:t>не</a:t>
            </a:r>
            <a:r>
              <a:rPr sz="1200" spc="-6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позднее</a:t>
            </a:r>
            <a:r>
              <a:rPr sz="1200" spc="-85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месяца</a:t>
            </a:r>
            <a:r>
              <a:rPr sz="1200" spc="-90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со</a:t>
            </a:r>
            <a:r>
              <a:rPr sz="1200" spc="-75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дня</a:t>
            </a:r>
            <a:r>
              <a:rPr sz="1200" spc="-9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истечения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срока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95" dirty="0">
                <a:latin typeface="Roboto"/>
                <a:cs typeface="Roboto"/>
              </a:rPr>
              <a:t>уплаты</a:t>
            </a:r>
            <a:r>
              <a:rPr sz="1200" spc="-90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авансового</a:t>
            </a:r>
            <a:r>
              <a:rPr sz="1200" spc="-7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платежа</a:t>
            </a:r>
            <a:r>
              <a:rPr sz="1200" spc="-80" dirty="0">
                <a:latin typeface="Roboto"/>
                <a:cs typeface="Roboto"/>
              </a:rPr>
              <a:t> по</a:t>
            </a:r>
            <a:r>
              <a:rPr sz="1200" spc="-75" dirty="0">
                <a:latin typeface="Roboto"/>
                <a:cs typeface="Roboto"/>
              </a:rPr>
              <a:t> налогу</a:t>
            </a:r>
            <a:r>
              <a:rPr sz="1200" spc="-70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по</a:t>
            </a:r>
            <a:r>
              <a:rPr sz="1200" spc="-7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истечении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каждого 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отчетного</a:t>
            </a:r>
            <a:r>
              <a:rPr sz="1200" spc="-80" dirty="0">
                <a:latin typeface="Roboto"/>
                <a:cs typeface="Roboto"/>
              </a:rPr>
              <a:t> периода,</a:t>
            </a:r>
            <a:r>
              <a:rPr sz="1200" spc="-75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который</a:t>
            </a:r>
            <a:r>
              <a:rPr sz="1200" spc="-95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уплачивает</a:t>
            </a:r>
            <a:r>
              <a:rPr sz="1200" spc="-80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ликвидируемая</a:t>
            </a:r>
            <a:r>
              <a:rPr sz="1200" spc="-8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организация,</a:t>
            </a:r>
            <a:r>
              <a:rPr sz="1200" spc="-7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ранее</a:t>
            </a:r>
            <a:r>
              <a:rPr sz="1200" spc="-7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получившая</a:t>
            </a:r>
            <a:r>
              <a:rPr sz="1200" spc="-8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сообщение</a:t>
            </a:r>
            <a:r>
              <a:rPr sz="1200" spc="-8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об </a:t>
            </a:r>
            <a:r>
              <a:rPr sz="1200" spc="-8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исчисленной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сумме</a:t>
            </a:r>
            <a:r>
              <a:rPr sz="1200" spc="-45" dirty="0">
                <a:latin typeface="Roboto"/>
                <a:cs typeface="Roboto"/>
              </a:rPr>
              <a:t> </a:t>
            </a:r>
            <a:r>
              <a:rPr sz="1200" spc="-75" dirty="0">
                <a:latin typeface="Roboto"/>
                <a:cs typeface="Roboto"/>
              </a:rPr>
              <a:t>налога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10" name="object 7"/>
          <p:cNvGrpSpPr/>
          <p:nvPr/>
        </p:nvGrpSpPr>
        <p:grpSpPr>
          <a:xfrm>
            <a:off x="149352" y="1520952"/>
            <a:ext cx="3481070" cy="1188720"/>
            <a:chOff x="149352" y="1520952"/>
            <a:chExt cx="3481070" cy="1188720"/>
          </a:xfrm>
        </p:grpSpPr>
        <p:pic>
          <p:nvPicPr>
            <p:cNvPr id="11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352" y="1520952"/>
              <a:ext cx="3480816" cy="1188720"/>
            </a:xfrm>
            <a:prstGeom prst="rect">
              <a:avLst/>
            </a:prstGeom>
          </p:spPr>
        </p:pic>
        <p:pic>
          <p:nvPicPr>
            <p:cNvPr id="12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1915" y="1644396"/>
              <a:ext cx="2708148" cy="987551"/>
            </a:xfrm>
            <a:prstGeom prst="rect">
              <a:avLst/>
            </a:prstGeom>
          </p:spPr>
        </p:pic>
        <p:sp>
          <p:nvSpPr>
            <p:cNvPr id="13" name="object 10"/>
            <p:cNvSpPr/>
            <p:nvPr/>
          </p:nvSpPr>
          <p:spPr>
            <a:xfrm>
              <a:off x="208788" y="1560576"/>
              <a:ext cx="3362325" cy="1071880"/>
            </a:xfrm>
            <a:custGeom>
              <a:avLst/>
              <a:gdLst/>
              <a:ahLst/>
              <a:cxnLst/>
              <a:rect l="l" t="t" r="r" b="b"/>
              <a:pathLst>
                <a:path w="3362325" h="1071880">
                  <a:moveTo>
                    <a:pt x="3243199" y="0"/>
                  </a:moveTo>
                  <a:lnTo>
                    <a:pt x="118783" y="0"/>
                  </a:lnTo>
                  <a:lnTo>
                    <a:pt x="72544" y="9338"/>
                  </a:lnTo>
                  <a:lnTo>
                    <a:pt x="34788" y="34798"/>
                  </a:lnTo>
                  <a:lnTo>
                    <a:pt x="9333" y="72544"/>
                  </a:lnTo>
                  <a:lnTo>
                    <a:pt x="0" y="118745"/>
                  </a:lnTo>
                  <a:lnTo>
                    <a:pt x="0" y="952626"/>
                  </a:lnTo>
                  <a:lnTo>
                    <a:pt x="9333" y="998827"/>
                  </a:lnTo>
                  <a:lnTo>
                    <a:pt x="34788" y="1036574"/>
                  </a:lnTo>
                  <a:lnTo>
                    <a:pt x="72544" y="1062033"/>
                  </a:lnTo>
                  <a:lnTo>
                    <a:pt x="118783" y="1071372"/>
                  </a:lnTo>
                  <a:lnTo>
                    <a:pt x="3243199" y="1071372"/>
                  </a:lnTo>
                  <a:lnTo>
                    <a:pt x="3289399" y="1062033"/>
                  </a:lnTo>
                  <a:lnTo>
                    <a:pt x="3327146" y="1036574"/>
                  </a:lnTo>
                  <a:lnTo>
                    <a:pt x="3352605" y="998827"/>
                  </a:lnTo>
                  <a:lnTo>
                    <a:pt x="3361944" y="952626"/>
                  </a:lnTo>
                  <a:lnTo>
                    <a:pt x="3361944" y="118745"/>
                  </a:lnTo>
                  <a:lnTo>
                    <a:pt x="3352605" y="72544"/>
                  </a:lnTo>
                  <a:lnTo>
                    <a:pt x="3327146" y="34798"/>
                  </a:lnTo>
                  <a:lnTo>
                    <a:pt x="3289399" y="9338"/>
                  </a:lnTo>
                  <a:lnTo>
                    <a:pt x="3243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1"/>
          <p:cNvSpPr txBox="1"/>
          <p:nvPr/>
        </p:nvSpPr>
        <p:spPr>
          <a:xfrm>
            <a:off x="989787" y="1710309"/>
            <a:ext cx="23260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marR="5080" indent="-276225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Roboto"/>
                <a:cs typeface="Roboto"/>
              </a:rPr>
              <a:t>Налого</a:t>
            </a:r>
            <a:r>
              <a:rPr sz="1200" spc="-85" dirty="0">
                <a:latin typeface="Roboto"/>
                <a:cs typeface="Roboto"/>
              </a:rPr>
              <a:t>в</a:t>
            </a:r>
            <a:r>
              <a:rPr sz="1200" spc="-95" dirty="0">
                <a:latin typeface="Roboto"/>
                <a:cs typeface="Roboto"/>
              </a:rPr>
              <a:t>ая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120" dirty="0">
                <a:latin typeface="Roboto"/>
                <a:cs typeface="Roboto"/>
              </a:rPr>
              <a:t>д</a:t>
            </a:r>
            <a:r>
              <a:rPr sz="1200" spc="-80" dirty="0">
                <a:latin typeface="Roboto"/>
                <a:cs typeface="Roboto"/>
              </a:rPr>
              <a:t>екл</a:t>
            </a:r>
            <a:r>
              <a:rPr sz="1200" spc="-75" dirty="0">
                <a:latin typeface="Roboto"/>
                <a:cs typeface="Roboto"/>
              </a:rPr>
              <a:t>а</a:t>
            </a:r>
            <a:r>
              <a:rPr sz="1200" spc="-100" dirty="0">
                <a:latin typeface="Roboto"/>
                <a:cs typeface="Roboto"/>
              </a:rPr>
              <a:t>р</a:t>
            </a:r>
            <a:r>
              <a:rPr sz="1200" spc="-85" dirty="0">
                <a:latin typeface="Roboto"/>
                <a:cs typeface="Roboto"/>
              </a:rPr>
              <a:t>а</a:t>
            </a:r>
            <a:r>
              <a:rPr sz="1200" spc="-95" dirty="0">
                <a:latin typeface="Roboto"/>
                <a:cs typeface="Roboto"/>
              </a:rPr>
              <a:t>ци</a:t>
            </a:r>
            <a:r>
              <a:rPr sz="1200" spc="-90" dirty="0">
                <a:latin typeface="Roboto"/>
                <a:cs typeface="Roboto"/>
              </a:rPr>
              <a:t>я</a:t>
            </a:r>
            <a:r>
              <a:rPr sz="1200" spc="-5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п</a:t>
            </a:r>
            <a:r>
              <a:rPr sz="1200" spc="-80" dirty="0">
                <a:latin typeface="Roboto"/>
                <a:cs typeface="Roboto"/>
              </a:rPr>
              <a:t>о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75" dirty="0">
                <a:latin typeface="Roboto"/>
                <a:cs typeface="Roboto"/>
              </a:rPr>
              <a:t>налогу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60" dirty="0">
                <a:latin typeface="Roboto"/>
                <a:cs typeface="Roboto"/>
              </a:rPr>
              <a:t>на  </a:t>
            </a:r>
            <a:r>
              <a:rPr sz="1200" spc="-90" dirty="0">
                <a:latin typeface="Roboto"/>
                <a:cs typeface="Roboto"/>
              </a:rPr>
              <a:t>и</a:t>
            </a:r>
            <a:r>
              <a:rPr sz="1200" spc="-110" dirty="0">
                <a:latin typeface="Roboto"/>
                <a:cs typeface="Roboto"/>
              </a:rPr>
              <a:t>муще</a:t>
            </a:r>
            <a:r>
              <a:rPr sz="1200" spc="-95" dirty="0">
                <a:latin typeface="Roboto"/>
                <a:cs typeface="Roboto"/>
              </a:rPr>
              <a:t>с</a:t>
            </a:r>
            <a:r>
              <a:rPr sz="1200" spc="-100" dirty="0">
                <a:latin typeface="Roboto"/>
                <a:cs typeface="Roboto"/>
              </a:rPr>
              <a:t>т</a:t>
            </a:r>
            <a:r>
              <a:rPr sz="1200" spc="-85" dirty="0">
                <a:latin typeface="Roboto"/>
                <a:cs typeface="Roboto"/>
              </a:rPr>
              <a:t>в</a:t>
            </a:r>
            <a:r>
              <a:rPr sz="1200" spc="-80" dirty="0">
                <a:latin typeface="Roboto"/>
                <a:cs typeface="Roboto"/>
              </a:rPr>
              <a:t>о</a:t>
            </a:r>
            <a:r>
              <a:rPr sz="1200" spc="-40" dirty="0">
                <a:latin typeface="Roboto"/>
                <a:cs typeface="Roboto"/>
              </a:rPr>
              <a:t> </a:t>
            </a:r>
            <a:r>
              <a:rPr sz="1200" spc="-85" dirty="0">
                <a:latin typeface="Roboto"/>
                <a:cs typeface="Roboto"/>
              </a:rPr>
              <a:t>о</a:t>
            </a:r>
            <a:r>
              <a:rPr sz="1200" spc="-95" dirty="0">
                <a:latin typeface="Roboto"/>
                <a:cs typeface="Roboto"/>
              </a:rPr>
              <a:t>р</a:t>
            </a:r>
            <a:r>
              <a:rPr sz="1200" spc="-85" dirty="0">
                <a:latin typeface="Roboto"/>
                <a:cs typeface="Roboto"/>
              </a:rPr>
              <a:t>гани</a:t>
            </a:r>
            <a:r>
              <a:rPr sz="1200" spc="-75" dirty="0">
                <a:latin typeface="Roboto"/>
                <a:cs typeface="Roboto"/>
              </a:rPr>
              <a:t>з</a:t>
            </a:r>
            <a:r>
              <a:rPr sz="1200" spc="-85" dirty="0">
                <a:latin typeface="Roboto"/>
                <a:cs typeface="Roboto"/>
              </a:rPr>
              <a:t>а</a:t>
            </a:r>
            <a:r>
              <a:rPr sz="1200" spc="-95" dirty="0">
                <a:latin typeface="Roboto"/>
                <a:cs typeface="Roboto"/>
              </a:rPr>
              <a:t>ц</a:t>
            </a:r>
            <a:r>
              <a:rPr sz="1200" spc="-80" dirty="0">
                <a:latin typeface="Roboto"/>
                <a:cs typeface="Roboto"/>
              </a:rPr>
              <a:t>и</a:t>
            </a:r>
            <a:r>
              <a:rPr sz="1200" spc="-75" dirty="0">
                <a:latin typeface="Roboto"/>
                <a:cs typeface="Roboto"/>
              </a:rPr>
              <a:t>й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spc="-55" dirty="0">
                <a:latin typeface="Roboto"/>
                <a:cs typeface="Roboto"/>
              </a:rPr>
              <a:t>не  </a:t>
            </a:r>
            <a:r>
              <a:rPr sz="1200" spc="-90" dirty="0">
                <a:latin typeface="Roboto"/>
                <a:cs typeface="Roboto"/>
              </a:rPr>
              <a:t>пре</a:t>
            </a:r>
            <a:r>
              <a:rPr sz="1200" spc="-95" dirty="0">
                <a:latin typeface="Roboto"/>
                <a:cs typeface="Roboto"/>
              </a:rPr>
              <a:t>дс</a:t>
            </a:r>
            <a:r>
              <a:rPr sz="1200" spc="-100" dirty="0">
                <a:latin typeface="Roboto"/>
                <a:cs typeface="Roboto"/>
              </a:rPr>
              <a:t>т</a:t>
            </a:r>
            <a:r>
              <a:rPr sz="1200" spc="-80" dirty="0">
                <a:latin typeface="Roboto"/>
                <a:cs typeface="Roboto"/>
              </a:rPr>
              <a:t>авл</a:t>
            </a:r>
            <a:r>
              <a:rPr sz="1200" spc="-90" dirty="0">
                <a:latin typeface="Roboto"/>
                <a:cs typeface="Roboto"/>
              </a:rPr>
              <a:t>я</a:t>
            </a:r>
            <a:r>
              <a:rPr sz="1200" spc="-95" dirty="0">
                <a:latin typeface="Roboto"/>
                <a:cs typeface="Roboto"/>
              </a:rPr>
              <a:t>ет</a:t>
            </a:r>
            <a:r>
              <a:rPr sz="1200" spc="-90" dirty="0">
                <a:latin typeface="Roboto"/>
                <a:cs typeface="Roboto"/>
              </a:rPr>
              <a:t>ся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5" dirty="0">
                <a:latin typeface="Roboto"/>
                <a:cs typeface="Roboto"/>
              </a:rPr>
              <a:t>,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начи</a:t>
            </a:r>
            <a:r>
              <a:rPr sz="1200" spc="-90" dirty="0">
                <a:latin typeface="Roboto"/>
                <a:cs typeface="Roboto"/>
              </a:rPr>
              <a:t>ная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75" dirty="0">
                <a:latin typeface="Roboto"/>
                <a:cs typeface="Roboto"/>
              </a:rPr>
              <a:t>с</a:t>
            </a:r>
            <a:endParaRPr sz="1200" dirty="0">
              <a:latin typeface="Roboto"/>
              <a:cs typeface="Roboto"/>
            </a:endParaRPr>
          </a:p>
          <a:p>
            <a:pPr marL="207645">
              <a:lnSpc>
                <a:spcPct val="100000"/>
              </a:lnSpc>
            </a:pPr>
            <a:r>
              <a:rPr sz="1200" spc="-70" dirty="0">
                <a:latin typeface="Roboto"/>
                <a:cs typeface="Roboto"/>
              </a:rPr>
              <a:t>налог</a:t>
            </a:r>
            <a:r>
              <a:rPr sz="1200" spc="-80" dirty="0">
                <a:latin typeface="Roboto"/>
                <a:cs typeface="Roboto"/>
              </a:rPr>
              <a:t>о</a:t>
            </a:r>
            <a:r>
              <a:rPr sz="1200" spc="-85" dirty="0">
                <a:latin typeface="Roboto"/>
                <a:cs typeface="Roboto"/>
              </a:rPr>
              <a:t>в</a:t>
            </a:r>
            <a:r>
              <a:rPr sz="1200" spc="-75" dirty="0">
                <a:latin typeface="Roboto"/>
                <a:cs typeface="Roboto"/>
              </a:rPr>
              <a:t>ого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п</a:t>
            </a:r>
            <a:r>
              <a:rPr sz="1200" spc="-70" dirty="0">
                <a:latin typeface="Roboto"/>
                <a:cs typeface="Roboto"/>
              </a:rPr>
              <a:t>е</a:t>
            </a:r>
            <a:r>
              <a:rPr sz="1200" spc="-100" dirty="0">
                <a:latin typeface="Roboto"/>
                <a:cs typeface="Roboto"/>
              </a:rPr>
              <a:t>р</a:t>
            </a:r>
            <a:r>
              <a:rPr sz="1200" spc="-95" dirty="0">
                <a:latin typeface="Roboto"/>
                <a:cs typeface="Roboto"/>
              </a:rPr>
              <a:t>ио</a:t>
            </a:r>
            <a:r>
              <a:rPr sz="1200" spc="-100" dirty="0">
                <a:latin typeface="Roboto"/>
                <a:cs typeface="Roboto"/>
              </a:rPr>
              <a:t>д</a:t>
            </a:r>
            <a:r>
              <a:rPr sz="1200" spc="-85" dirty="0">
                <a:latin typeface="Roboto"/>
                <a:cs typeface="Roboto"/>
              </a:rPr>
              <a:t>а</a:t>
            </a:r>
            <a:r>
              <a:rPr sz="1200" spc="-3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202</a:t>
            </a:r>
            <a:r>
              <a:rPr sz="1200" spc="-85" dirty="0">
                <a:latin typeface="Roboto"/>
                <a:cs typeface="Roboto"/>
              </a:rPr>
              <a:t>2</a:t>
            </a:r>
            <a:r>
              <a:rPr sz="1200" spc="-40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года</a:t>
            </a:r>
            <a:endParaRPr sz="1200" dirty="0">
              <a:latin typeface="Roboto"/>
              <a:cs typeface="Roboto"/>
            </a:endParaRPr>
          </a:p>
        </p:txBody>
      </p:sp>
      <p:grpSp>
        <p:nvGrpSpPr>
          <p:cNvPr id="15" name="object 13"/>
          <p:cNvGrpSpPr/>
          <p:nvPr/>
        </p:nvGrpSpPr>
        <p:grpSpPr>
          <a:xfrm>
            <a:off x="91249" y="1196148"/>
            <a:ext cx="11915140" cy="5572125"/>
            <a:chOff x="91249" y="1196148"/>
            <a:chExt cx="11915140" cy="5572125"/>
          </a:xfrm>
        </p:grpSpPr>
        <p:sp>
          <p:nvSpPr>
            <p:cNvPr id="16" name="object 14"/>
            <p:cNvSpPr/>
            <p:nvPr/>
          </p:nvSpPr>
          <p:spPr>
            <a:xfrm>
              <a:off x="96011" y="1200910"/>
              <a:ext cx="11905615" cy="5562600"/>
            </a:xfrm>
            <a:custGeom>
              <a:avLst/>
              <a:gdLst/>
              <a:ahLst/>
              <a:cxnLst/>
              <a:rect l="l" t="t" r="r" b="b"/>
              <a:pathLst>
                <a:path w="11905615" h="5562600">
                  <a:moveTo>
                    <a:pt x="0" y="5562600"/>
                  </a:moveTo>
                  <a:lnTo>
                    <a:pt x="11905488" y="5562600"/>
                  </a:lnTo>
                  <a:lnTo>
                    <a:pt x="11905488" y="0"/>
                  </a:lnTo>
                  <a:lnTo>
                    <a:pt x="0" y="0"/>
                  </a:lnTo>
                  <a:lnTo>
                    <a:pt x="0" y="5562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1959" y="1322831"/>
              <a:ext cx="3204972" cy="1603248"/>
            </a:xfrm>
            <a:prstGeom prst="rect">
              <a:avLst/>
            </a:prstGeom>
          </p:spPr>
        </p:pic>
        <p:pic>
          <p:nvPicPr>
            <p:cNvPr id="19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6156" y="1664207"/>
              <a:ext cx="3226307" cy="976884"/>
            </a:xfrm>
            <a:prstGeom prst="rect">
              <a:avLst/>
            </a:prstGeom>
          </p:spPr>
        </p:pic>
        <p:pic>
          <p:nvPicPr>
            <p:cNvPr id="20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396" y="1362455"/>
              <a:ext cx="3086100" cy="1485900"/>
            </a:xfrm>
            <a:prstGeom prst="rect">
              <a:avLst/>
            </a:prstGeom>
          </p:spPr>
        </p:pic>
      </p:grpSp>
      <p:sp>
        <p:nvSpPr>
          <p:cNvPr id="21" name="object 18"/>
          <p:cNvSpPr txBox="1"/>
          <p:nvPr/>
        </p:nvSpPr>
        <p:spPr>
          <a:xfrm>
            <a:off x="4457827" y="1740484"/>
            <a:ext cx="286639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spc="-120" dirty="0">
                <a:solidFill>
                  <a:srgbClr val="FFFFFF"/>
                </a:solidFill>
                <a:latin typeface="Roboto"/>
                <a:cs typeface="Roboto"/>
              </a:rPr>
              <a:t>Объекты</a:t>
            </a:r>
            <a:r>
              <a:rPr sz="15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Roboto"/>
                <a:cs typeface="Roboto"/>
              </a:rPr>
              <a:t>н</a:t>
            </a:r>
            <a:r>
              <a:rPr sz="1500" spc="-80" dirty="0">
                <a:solidFill>
                  <a:srgbClr val="FFFFFF"/>
                </a:solidFill>
                <a:latin typeface="Roboto"/>
                <a:cs typeface="Roboto"/>
              </a:rPr>
              <a:t>е</a:t>
            </a:r>
            <a:r>
              <a:rPr sz="1500" spc="-105" dirty="0">
                <a:solidFill>
                  <a:srgbClr val="FFFFFF"/>
                </a:solidFill>
                <a:latin typeface="Roboto"/>
                <a:cs typeface="Roboto"/>
              </a:rPr>
              <a:t>дви</a:t>
            </a:r>
            <a:r>
              <a:rPr sz="1500" spc="-130" dirty="0">
                <a:solidFill>
                  <a:srgbClr val="FFFFFF"/>
                </a:solidFill>
                <a:latin typeface="Roboto"/>
                <a:cs typeface="Roboto"/>
              </a:rPr>
              <a:t>ж</a:t>
            </a:r>
            <a:r>
              <a:rPr sz="1500" spc="-110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1500" spc="-135" dirty="0">
                <a:solidFill>
                  <a:srgbClr val="FFFFFF"/>
                </a:solidFill>
                <a:latin typeface="Roboto"/>
                <a:cs typeface="Roboto"/>
              </a:rPr>
              <a:t>м</a:t>
            </a:r>
            <a:r>
              <a:rPr sz="1500" spc="-100" dirty="0">
                <a:solidFill>
                  <a:srgbClr val="FFFFFF"/>
                </a:solidFill>
                <a:latin typeface="Roboto"/>
                <a:cs typeface="Roboto"/>
              </a:rPr>
              <a:t>о</a:t>
            </a:r>
            <a:r>
              <a:rPr sz="1500" spc="-105" dirty="0">
                <a:solidFill>
                  <a:srgbClr val="FFFFFF"/>
                </a:solidFill>
                <a:latin typeface="Roboto"/>
                <a:cs typeface="Roboto"/>
              </a:rPr>
              <a:t>с</a:t>
            </a:r>
            <a:r>
              <a:rPr sz="1500" spc="-75" dirty="0">
                <a:solidFill>
                  <a:srgbClr val="FFFFFF"/>
                </a:solidFill>
                <a:latin typeface="Roboto"/>
                <a:cs typeface="Roboto"/>
              </a:rPr>
              <a:t>ти,</a:t>
            </a:r>
            <a:r>
              <a:rPr sz="150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Roboto"/>
                <a:cs typeface="Roboto"/>
              </a:rPr>
              <a:t>нал</a:t>
            </a:r>
            <a:r>
              <a:rPr sz="1500" spc="-85" dirty="0">
                <a:solidFill>
                  <a:srgbClr val="FFFFFF"/>
                </a:solidFill>
                <a:latin typeface="Roboto"/>
                <a:cs typeface="Roboto"/>
              </a:rPr>
              <a:t>оговая  </a:t>
            </a:r>
            <a:r>
              <a:rPr sz="1500" spc="-105" dirty="0">
                <a:solidFill>
                  <a:srgbClr val="FFFFFF"/>
                </a:solidFill>
                <a:latin typeface="Roboto"/>
                <a:cs typeface="Roboto"/>
              </a:rPr>
              <a:t>б</a:t>
            </a:r>
            <a:r>
              <a:rPr sz="1500" spc="-125" dirty="0">
                <a:solidFill>
                  <a:srgbClr val="FFFFFF"/>
                </a:solidFill>
                <a:latin typeface="Roboto"/>
                <a:cs typeface="Roboto"/>
              </a:rPr>
              <a:t>аз</a:t>
            </a:r>
            <a:r>
              <a:rPr sz="1500" spc="-110" dirty="0">
                <a:solidFill>
                  <a:srgbClr val="FFFFFF"/>
                </a:solidFill>
                <a:latin typeface="Roboto"/>
                <a:cs typeface="Roboto"/>
              </a:rPr>
              <a:t>а</a:t>
            </a:r>
            <a:r>
              <a:rPr sz="15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Roboto"/>
                <a:cs typeface="Roboto"/>
              </a:rPr>
              <a:t>п</a:t>
            </a:r>
            <a:r>
              <a:rPr sz="1500" spc="-100" dirty="0">
                <a:solidFill>
                  <a:srgbClr val="FFFFFF"/>
                </a:solidFill>
                <a:latin typeface="Roboto"/>
                <a:cs typeface="Roboto"/>
              </a:rPr>
              <a:t>о</a:t>
            </a:r>
            <a:r>
              <a:rPr sz="15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Roboto"/>
                <a:cs typeface="Roboto"/>
              </a:rPr>
              <a:t>котор</a:t>
            </a:r>
            <a:r>
              <a:rPr sz="1500" spc="-160" dirty="0">
                <a:solidFill>
                  <a:srgbClr val="FFFFFF"/>
                </a:solidFill>
                <a:latin typeface="Roboto"/>
                <a:cs typeface="Roboto"/>
              </a:rPr>
              <a:t>ым</a:t>
            </a:r>
            <a:r>
              <a:rPr sz="15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Roboto"/>
                <a:cs typeface="Roboto"/>
              </a:rPr>
              <a:t>о</a:t>
            </a:r>
            <a:r>
              <a:rPr sz="1500" spc="-90" dirty="0">
                <a:solidFill>
                  <a:srgbClr val="FFFFFF"/>
                </a:solidFill>
                <a:latin typeface="Roboto"/>
                <a:cs typeface="Roboto"/>
              </a:rPr>
              <a:t>п</a:t>
            </a:r>
            <a:r>
              <a:rPr sz="1500" spc="-110" dirty="0">
                <a:solidFill>
                  <a:srgbClr val="FFFFFF"/>
                </a:solidFill>
                <a:latin typeface="Roboto"/>
                <a:cs typeface="Roboto"/>
              </a:rPr>
              <a:t>р</a:t>
            </a:r>
            <a:r>
              <a:rPr sz="1500" spc="-90" dirty="0">
                <a:solidFill>
                  <a:srgbClr val="FFFFFF"/>
                </a:solidFill>
                <a:latin typeface="Roboto"/>
                <a:cs typeface="Roboto"/>
              </a:rPr>
              <a:t>е</a:t>
            </a:r>
            <a:r>
              <a:rPr sz="1500" spc="-135" dirty="0">
                <a:solidFill>
                  <a:srgbClr val="FFFFFF"/>
                </a:solidFill>
                <a:latin typeface="Roboto"/>
                <a:cs typeface="Roboto"/>
              </a:rPr>
              <a:t>д</a:t>
            </a:r>
            <a:r>
              <a:rPr sz="1500" spc="-105" dirty="0">
                <a:solidFill>
                  <a:srgbClr val="FFFFFF"/>
                </a:solidFill>
                <a:latin typeface="Roboto"/>
                <a:cs typeface="Roboto"/>
              </a:rPr>
              <a:t>е</a:t>
            </a:r>
            <a:r>
              <a:rPr sz="1500" spc="-95" dirty="0">
                <a:solidFill>
                  <a:srgbClr val="FFFFFF"/>
                </a:solidFill>
                <a:latin typeface="Roboto"/>
                <a:cs typeface="Roboto"/>
              </a:rPr>
              <a:t>ляе</a:t>
            </a:r>
            <a:r>
              <a:rPr sz="1500" spc="-114" dirty="0">
                <a:solidFill>
                  <a:srgbClr val="FFFFFF"/>
                </a:solidFill>
                <a:latin typeface="Roboto"/>
                <a:cs typeface="Roboto"/>
              </a:rPr>
              <a:t>т</a:t>
            </a:r>
            <a:r>
              <a:rPr sz="1500" spc="-130" dirty="0">
                <a:solidFill>
                  <a:srgbClr val="FFFFFF"/>
                </a:solidFill>
                <a:latin typeface="Roboto"/>
                <a:cs typeface="Roboto"/>
              </a:rPr>
              <a:t>ся</a:t>
            </a:r>
            <a:r>
              <a:rPr sz="150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Roboto"/>
                <a:cs typeface="Roboto"/>
              </a:rPr>
              <a:t>как  </a:t>
            </a:r>
            <a:r>
              <a:rPr sz="1500" spc="-114" dirty="0">
                <a:solidFill>
                  <a:srgbClr val="FFFFFF"/>
                </a:solidFill>
                <a:latin typeface="Roboto"/>
                <a:cs typeface="Roboto"/>
              </a:rPr>
              <a:t>кадастро</a:t>
            </a:r>
            <a:r>
              <a:rPr sz="1500" spc="-110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1500" spc="-114" dirty="0">
                <a:solidFill>
                  <a:srgbClr val="FFFFFF"/>
                </a:solidFill>
                <a:latin typeface="Roboto"/>
                <a:cs typeface="Roboto"/>
              </a:rPr>
              <a:t>а</a:t>
            </a:r>
            <a:r>
              <a:rPr sz="1500" spc="-130" dirty="0">
                <a:solidFill>
                  <a:srgbClr val="FFFFFF"/>
                </a:solidFill>
                <a:latin typeface="Roboto"/>
                <a:cs typeface="Roboto"/>
              </a:rPr>
              <a:t>я</a:t>
            </a:r>
            <a:r>
              <a:rPr sz="150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Roboto"/>
                <a:cs typeface="Roboto"/>
              </a:rPr>
              <a:t>сто</a:t>
            </a:r>
            <a:r>
              <a:rPr sz="1500" spc="-90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1500" spc="-125" dirty="0">
                <a:solidFill>
                  <a:srgbClr val="FFFFFF"/>
                </a:solidFill>
                <a:latin typeface="Roboto"/>
                <a:cs typeface="Roboto"/>
              </a:rPr>
              <a:t>мо</a:t>
            </a:r>
            <a:r>
              <a:rPr sz="1500" spc="-110" dirty="0">
                <a:solidFill>
                  <a:srgbClr val="FFFFFF"/>
                </a:solidFill>
                <a:latin typeface="Roboto"/>
                <a:cs typeface="Roboto"/>
              </a:rPr>
              <a:t>сть</a:t>
            </a:r>
            <a:endParaRPr sz="1500" dirty="0">
              <a:latin typeface="Roboto"/>
              <a:cs typeface="Roboto"/>
            </a:endParaRPr>
          </a:p>
        </p:txBody>
      </p:sp>
      <p:grpSp>
        <p:nvGrpSpPr>
          <p:cNvPr id="22" name="object 19"/>
          <p:cNvGrpSpPr/>
          <p:nvPr/>
        </p:nvGrpSpPr>
        <p:grpSpPr>
          <a:xfrm>
            <a:off x="289559" y="1530096"/>
            <a:ext cx="11447145" cy="1188720"/>
            <a:chOff x="289559" y="1530096"/>
            <a:chExt cx="11447145" cy="1188720"/>
          </a:xfrm>
        </p:grpSpPr>
        <p:pic>
          <p:nvPicPr>
            <p:cNvPr id="23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559" y="1929384"/>
              <a:ext cx="333755" cy="332232"/>
            </a:xfrm>
            <a:prstGeom prst="rect">
              <a:avLst/>
            </a:prstGeom>
          </p:spPr>
        </p:pic>
        <p:sp>
          <p:nvSpPr>
            <p:cNvPr id="24" name="object 21"/>
            <p:cNvSpPr/>
            <p:nvPr/>
          </p:nvSpPr>
          <p:spPr>
            <a:xfrm>
              <a:off x="3533393" y="2059178"/>
              <a:ext cx="778510" cy="85090"/>
            </a:xfrm>
            <a:custGeom>
              <a:avLst/>
              <a:gdLst/>
              <a:ahLst/>
              <a:cxnLst/>
              <a:rect l="l" t="t" r="r" b="b"/>
              <a:pathLst>
                <a:path w="778510" h="85089">
                  <a:moveTo>
                    <a:pt x="37591" y="8382"/>
                  </a:moveTo>
                  <a:lnTo>
                    <a:pt x="22842" y="11557"/>
                  </a:lnTo>
                  <a:lnTo>
                    <a:pt x="10842" y="19875"/>
                  </a:lnTo>
                  <a:lnTo>
                    <a:pt x="2819" y="32099"/>
                  </a:lnTo>
                  <a:lnTo>
                    <a:pt x="0" y="46989"/>
                  </a:lnTo>
                  <a:lnTo>
                    <a:pt x="3175" y="61739"/>
                  </a:lnTo>
                  <a:lnTo>
                    <a:pt x="11493" y="73739"/>
                  </a:lnTo>
                  <a:lnTo>
                    <a:pt x="23717" y="81762"/>
                  </a:lnTo>
                  <a:lnTo>
                    <a:pt x="38607" y="84582"/>
                  </a:lnTo>
                  <a:lnTo>
                    <a:pt x="53357" y="81407"/>
                  </a:lnTo>
                  <a:lnTo>
                    <a:pt x="65357" y="73088"/>
                  </a:lnTo>
                  <a:lnTo>
                    <a:pt x="73380" y="60864"/>
                  </a:lnTo>
                  <a:lnTo>
                    <a:pt x="74227" y="56387"/>
                  </a:lnTo>
                  <a:lnTo>
                    <a:pt x="38226" y="56387"/>
                  </a:lnTo>
                  <a:lnTo>
                    <a:pt x="37972" y="36575"/>
                  </a:lnTo>
                  <a:lnTo>
                    <a:pt x="57784" y="36322"/>
                  </a:lnTo>
                  <a:lnTo>
                    <a:pt x="74129" y="36322"/>
                  </a:lnTo>
                  <a:lnTo>
                    <a:pt x="73025" y="31170"/>
                  </a:lnTo>
                  <a:lnTo>
                    <a:pt x="64706" y="19177"/>
                  </a:lnTo>
                  <a:lnTo>
                    <a:pt x="52482" y="11183"/>
                  </a:lnTo>
                  <a:lnTo>
                    <a:pt x="37591" y="8382"/>
                  </a:lnTo>
                  <a:close/>
                </a:path>
                <a:path w="778510" h="85089">
                  <a:moveTo>
                    <a:pt x="57784" y="36322"/>
                  </a:moveTo>
                  <a:lnTo>
                    <a:pt x="37972" y="36575"/>
                  </a:lnTo>
                  <a:lnTo>
                    <a:pt x="38226" y="56387"/>
                  </a:lnTo>
                  <a:lnTo>
                    <a:pt x="58038" y="56134"/>
                  </a:lnTo>
                  <a:lnTo>
                    <a:pt x="57784" y="36322"/>
                  </a:lnTo>
                  <a:close/>
                </a:path>
                <a:path w="778510" h="85089">
                  <a:moveTo>
                    <a:pt x="74129" y="36322"/>
                  </a:moveTo>
                  <a:lnTo>
                    <a:pt x="57784" y="36322"/>
                  </a:lnTo>
                  <a:lnTo>
                    <a:pt x="58038" y="56134"/>
                  </a:lnTo>
                  <a:lnTo>
                    <a:pt x="38226" y="56387"/>
                  </a:lnTo>
                  <a:lnTo>
                    <a:pt x="74227" y="56387"/>
                  </a:lnTo>
                  <a:lnTo>
                    <a:pt x="76200" y="45974"/>
                  </a:lnTo>
                  <a:lnTo>
                    <a:pt x="74129" y="36322"/>
                  </a:lnTo>
                  <a:close/>
                </a:path>
                <a:path w="778510" h="85089">
                  <a:moveTo>
                    <a:pt x="97408" y="35813"/>
                  </a:moveTo>
                  <a:lnTo>
                    <a:pt x="77596" y="36068"/>
                  </a:lnTo>
                  <a:lnTo>
                    <a:pt x="77850" y="55880"/>
                  </a:lnTo>
                  <a:lnTo>
                    <a:pt x="97662" y="55625"/>
                  </a:lnTo>
                  <a:lnTo>
                    <a:pt x="97408" y="35813"/>
                  </a:lnTo>
                  <a:close/>
                </a:path>
                <a:path w="778510" h="85089">
                  <a:moveTo>
                    <a:pt x="137032" y="35306"/>
                  </a:moveTo>
                  <a:lnTo>
                    <a:pt x="117220" y="35560"/>
                  </a:lnTo>
                  <a:lnTo>
                    <a:pt x="117475" y="55372"/>
                  </a:lnTo>
                  <a:lnTo>
                    <a:pt x="137286" y="55118"/>
                  </a:lnTo>
                  <a:lnTo>
                    <a:pt x="137032" y="35306"/>
                  </a:lnTo>
                  <a:close/>
                </a:path>
                <a:path w="778510" h="85089">
                  <a:moveTo>
                    <a:pt x="176656" y="34798"/>
                  </a:moveTo>
                  <a:lnTo>
                    <a:pt x="156844" y="35051"/>
                  </a:lnTo>
                  <a:lnTo>
                    <a:pt x="157098" y="54863"/>
                  </a:lnTo>
                  <a:lnTo>
                    <a:pt x="176910" y="54610"/>
                  </a:lnTo>
                  <a:lnTo>
                    <a:pt x="176656" y="34798"/>
                  </a:lnTo>
                  <a:close/>
                </a:path>
                <a:path w="778510" h="85089">
                  <a:moveTo>
                    <a:pt x="216280" y="34289"/>
                  </a:moveTo>
                  <a:lnTo>
                    <a:pt x="196468" y="34544"/>
                  </a:lnTo>
                  <a:lnTo>
                    <a:pt x="196722" y="54356"/>
                  </a:lnTo>
                  <a:lnTo>
                    <a:pt x="216534" y="54101"/>
                  </a:lnTo>
                  <a:lnTo>
                    <a:pt x="216280" y="34289"/>
                  </a:lnTo>
                  <a:close/>
                </a:path>
                <a:path w="778510" h="85089">
                  <a:moveTo>
                    <a:pt x="255904" y="33782"/>
                  </a:moveTo>
                  <a:lnTo>
                    <a:pt x="236092" y="34036"/>
                  </a:lnTo>
                  <a:lnTo>
                    <a:pt x="236346" y="53848"/>
                  </a:lnTo>
                  <a:lnTo>
                    <a:pt x="256158" y="53594"/>
                  </a:lnTo>
                  <a:lnTo>
                    <a:pt x="255904" y="33782"/>
                  </a:lnTo>
                  <a:close/>
                </a:path>
                <a:path w="778510" h="85089">
                  <a:moveTo>
                    <a:pt x="295528" y="33274"/>
                  </a:moveTo>
                  <a:lnTo>
                    <a:pt x="275716" y="33527"/>
                  </a:lnTo>
                  <a:lnTo>
                    <a:pt x="275970" y="53339"/>
                  </a:lnTo>
                  <a:lnTo>
                    <a:pt x="295782" y="53086"/>
                  </a:lnTo>
                  <a:lnTo>
                    <a:pt x="295528" y="33274"/>
                  </a:lnTo>
                  <a:close/>
                </a:path>
                <a:path w="778510" h="85089">
                  <a:moveTo>
                    <a:pt x="335152" y="32766"/>
                  </a:moveTo>
                  <a:lnTo>
                    <a:pt x="315340" y="33020"/>
                  </a:lnTo>
                  <a:lnTo>
                    <a:pt x="315594" y="52832"/>
                  </a:lnTo>
                  <a:lnTo>
                    <a:pt x="335406" y="52577"/>
                  </a:lnTo>
                  <a:lnTo>
                    <a:pt x="335152" y="32766"/>
                  </a:lnTo>
                  <a:close/>
                </a:path>
                <a:path w="778510" h="85089">
                  <a:moveTo>
                    <a:pt x="374776" y="32258"/>
                  </a:moveTo>
                  <a:lnTo>
                    <a:pt x="354964" y="32512"/>
                  </a:lnTo>
                  <a:lnTo>
                    <a:pt x="355218" y="52324"/>
                  </a:lnTo>
                  <a:lnTo>
                    <a:pt x="375030" y="52070"/>
                  </a:lnTo>
                  <a:lnTo>
                    <a:pt x="374776" y="32258"/>
                  </a:lnTo>
                  <a:close/>
                </a:path>
                <a:path w="778510" h="85089">
                  <a:moveTo>
                    <a:pt x="414400" y="31750"/>
                  </a:moveTo>
                  <a:lnTo>
                    <a:pt x="394588" y="32004"/>
                  </a:lnTo>
                  <a:lnTo>
                    <a:pt x="394842" y="51816"/>
                  </a:lnTo>
                  <a:lnTo>
                    <a:pt x="414654" y="51562"/>
                  </a:lnTo>
                  <a:lnTo>
                    <a:pt x="414400" y="31750"/>
                  </a:lnTo>
                  <a:close/>
                </a:path>
                <a:path w="778510" h="85089">
                  <a:moveTo>
                    <a:pt x="454025" y="31242"/>
                  </a:moveTo>
                  <a:lnTo>
                    <a:pt x="434213" y="31496"/>
                  </a:lnTo>
                  <a:lnTo>
                    <a:pt x="434466" y="51308"/>
                  </a:lnTo>
                  <a:lnTo>
                    <a:pt x="454278" y="51054"/>
                  </a:lnTo>
                  <a:lnTo>
                    <a:pt x="454025" y="31242"/>
                  </a:lnTo>
                  <a:close/>
                </a:path>
                <a:path w="778510" h="85089">
                  <a:moveTo>
                    <a:pt x="493648" y="30734"/>
                  </a:moveTo>
                  <a:lnTo>
                    <a:pt x="473836" y="30987"/>
                  </a:lnTo>
                  <a:lnTo>
                    <a:pt x="474090" y="50800"/>
                  </a:lnTo>
                  <a:lnTo>
                    <a:pt x="493902" y="50546"/>
                  </a:lnTo>
                  <a:lnTo>
                    <a:pt x="493648" y="30734"/>
                  </a:lnTo>
                  <a:close/>
                </a:path>
                <a:path w="778510" h="85089">
                  <a:moveTo>
                    <a:pt x="533272" y="30225"/>
                  </a:moveTo>
                  <a:lnTo>
                    <a:pt x="513460" y="30480"/>
                  </a:lnTo>
                  <a:lnTo>
                    <a:pt x="513714" y="50292"/>
                  </a:lnTo>
                  <a:lnTo>
                    <a:pt x="533526" y="50037"/>
                  </a:lnTo>
                  <a:lnTo>
                    <a:pt x="533272" y="30225"/>
                  </a:lnTo>
                  <a:close/>
                </a:path>
                <a:path w="778510" h="85089">
                  <a:moveTo>
                    <a:pt x="572896" y="29718"/>
                  </a:moveTo>
                  <a:lnTo>
                    <a:pt x="553084" y="29972"/>
                  </a:lnTo>
                  <a:lnTo>
                    <a:pt x="553338" y="49784"/>
                  </a:lnTo>
                  <a:lnTo>
                    <a:pt x="573151" y="49530"/>
                  </a:lnTo>
                  <a:lnTo>
                    <a:pt x="572896" y="29718"/>
                  </a:lnTo>
                  <a:close/>
                </a:path>
                <a:path w="778510" h="85089">
                  <a:moveTo>
                    <a:pt x="612520" y="29337"/>
                  </a:moveTo>
                  <a:lnTo>
                    <a:pt x="592708" y="29463"/>
                  </a:lnTo>
                  <a:lnTo>
                    <a:pt x="592963" y="49275"/>
                  </a:lnTo>
                  <a:lnTo>
                    <a:pt x="612775" y="49149"/>
                  </a:lnTo>
                  <a:lnTo>
                    <a:pt x="612520" y="29337"/>
                  </a:lnTo>
                  <a:close/>
                </a:path>
                <a:path w="778510" h="85089">
                  <a:moveTo>
                    <a:pt x="652144" y="28829"/>
                  </a:moveTo>
                  <a:lnTo>
                    <a:pt x="632332" y="29083"/>
                  </a:lnTo>
                  <a:lnTo>
                    <a:pt x="632586" y="48895"/>
                  </a:lnTo>
                  <a:lnTo>
                    <a:pt x="652398" y="48641"/>
                  </a:lnTo>
                  <a:lnTo>
                    <a:pt x="652144" y="28829"/>
                  </a:lnTo>
                  <a:close/>
                </a:path>
                <a:path w="778510" h="85089">
                  <a:moveTo>
                    <a:pt x="691768" y="28321"/>
                  </a:moveTo>
                  <a:lnTo>
                    <a:pt x="671956" y="28575"/>
                  </a:lnTo>
                  <a:lnTo>
                    <a:pt x="672210" y="48387"/>
                  </a:lnTo>
                  <a:lnTo>
                    <a:pt x="692022" y="48133"/>
                  </a:lnTo>
                  <a:lnTo>
                    <a:pt x="691768" y="28321"/>
                  </a:lnTo>
                  <a:close/>
                </a:path>
                <a:path w="778510" h="85089">
                  <a:moveTo>
                    <a:pt x="701675" y="0"/>
                  </a:moveTo>
                  <a:lnTo>
                    <a:pt x="702563" y="76200"/>
                  </a:lnTo>
                  <a:lnTo>
                    <a:pt x="757458" y="47879"/>
                  </a:lnTo>
                  <a:lnTo>
                    <a:pt x="711834" y="47879"/>
                  </a:lnTo>
                  <a:lnTo>
                    <a:pt x="711580" y="28067"/>
                  </a:lnTo>
                  <a:lnTo>
                    <a:pt x="714755" y="27939"/>
                  </a:lnTo>
                  <a:lnTo>
                    <a:pt x="759468" y="27939"/>
                  </a:lnTo>
                  <a:lnTo>
                    <a:pt x="701675" y="0"/>
                  </a:lnTo>
                  <a:close/>
                </a:path>
                <a:path w="778510" h="85089">
                  <a:moveTo>
                    <a:pt x="714755" y="27939"/>
                  </a:moveTo>
                  <a:lnTo>
                    <a:pt x="711580" y="28067"/>
                  </a:lnTo>
                  <a:lnTo>
                    <a:pt x="711834" y="47879"/>
                  </a:lnTo>
                  <a:lnTo>
                    <a:pt x="715009" y="47751"/>
                  </a:lnTo>
                  <a:lnTo>
                    <a:pt x="714755" y="27939"/>
                  </a:lnTo>
                  <a:close/>
                </a:path>
                <a:path w="778510" h="85089">
                  <a:moveTo>
                    <a:pt x="759468" y="27939"/>
                  </a:moveTo>
                  <a:lnTo>
                    <a:pt x="714755" y="27939"/>
                  </a:lnTo>
                  <a:lnTo>
                    <a:pt x="715009" y="47751"/>
                  </a:lnTo>
                  <a:lnTo>
                    <a:pt x="711834" y="47879"/>
                  </a:lnTo>
                  <a:lnTo>
                    <a:pt x="757458" y="47879"/>
                  </a:lnTo>
                  <a:lnTo>
                    <a:pt x="778382" y="37084"/>
                  </a:lnTo>
                  <a:lnTo>
                    <a:pt x="759468" y="27939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/>
            <p:cNvSpPr/>
            <p:nvPr/>
          </p:nvSpPr>
          <p:spPr>
            <a:xfrm>
              <a:off x="7360157" y="2013966"/>
              <a:ext cx="912494" cy="76200"/>
            </a:xfrm>
            <a:custGeom>
              <a:avLst/>
              <a:gdLst/>
              <a:ahLst/>
              <a:cxnLst/>
              <a:rect l="l" t="t" r="r" b="b"/>
              <a:pathLst>
                <a:path w="912495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206" y="48006"/>
                  </a:lnTo>
                  <a:lnTo>
                    <a:pt x="38100" y="48006"/>
                  </a:lnTo>
                  <a:lnTo>
                    <a:pt x="38100" y="28194"/>
                  </a:lnTo>
                  <a:lnTo>
                    <a:pt x="74206" y="28194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912495" h="76200">
                  <a:moveTo>
                    <a:pt x="57912" y="28194"/>
                  </a:moveTo>
                  <a:lnTo>
                    <a:pt x="38100" y="28194"/>
                  </a:lnTo>
                  <a:lnTo>
                    <a:pt x="38100" y="48006"/>
                  </a:lnTo>
                  <a:lnTo>
                    <a:pt x="57912" y="48006"/>
                  </a:lnTo>
                  <a:lnTo>
                    <a:pt x="57912" y="28194"/>
                  </a:lnTo>
                  <a:close/>
                </a:path>
                <a:path w="912495" h="76200">
                  <a:moveTo>
                    <a:pt x="74206" y="28194"/>
                  </a:moveTo>
                  <a:lnTo>
                    <a:pt x="57912" y="28194"/>
                  </a:lnTo>
                  <a:lnTo>
                    <a:pt x="57912" y="48006"/>
                  </a:lnTo>
                  <a:lnTo>
                    <a:pt x="74206" y="48006"/>
                  </a:lnTo>
                  <a:lnTo>
                    <a:pt x="76200" y="38100"/>
                  </a:lnTo>
                  <a:lnTo>
                    <a:pt x="74206" y="28194"/>
                  </a:lnTo>
                  <a:close/>
                </a:path>
                <a:path w="912495" h="76200">
                  <a:moveTo>
                    <a:pt x="97536" y="28194"/>
                  </a:moveTo>
                  <a:lnTo>
                    <a:pt x="77724" y="28194"/>
                  </a:lnTo>
                  <a:lnTo>
                    <a:pt x="77724" y="48006"/>
                  </a:lnTo>
                  <a:lnTo>
                    <a:pt x="97536" y="48006"/>
                  </a:lnTo>
                  <a:lnTo>
                    <a:pt x="97536" y="28194"/>
                  </a:lnTo>
                  <a:close/>
                </a:path>
                <a:path w="912495" h="76200">
                  <a:moveTo>
                    <a:pt x="137160" y="28194"/>
                  </a:moveTo>
                  <a:lnTo>
                    <a:pt x="117348" y="28194"/>
                  </a:lnTo>
                  <a:lnTo>
                    <a:pt x="117348" y="48006"/>
                  </a:lnTo>
                  <a:lnTo>
                    <a:pt x="137160" y="48006"/>
                  </a:lnTo>
                  <a:lnTo>
                    <a:pt x="137160" y="28194"/>
                  </a:lnTo>
                  <a:close/>
                </a:path>
                <a:path w="912495" h="76200">
                  <a:moveTo>
                    <a:pt x="176784" y="28194"/>
                  </a:moveTo>
                  <a:lnTo>
                    <a:pt x="156972" y="28194"/>
                  </a:lnTo>
                  <a:lnTo>
                    <a:pt x="156972" y="48006"/>
                  </a:lnTo>
                  <a:lnTo>
                    <a:pt x="176784" y="48006"/>
                  </a:lnTo>
                  <a:lnTo>
                    <a:pt x="176784" y="28194"/>
                  </a:lnTo>
                  <a:close/>
                </a:path>
                <a:path w="912495" h="76200">
                  <a:moveTo>
                    <a:pt x="216408" y="28194"/>
                  </a:moveTo>
                  <a:lnTo>
                    <a:pt x="196596" y="28194"/>
                  </a:lnTo>
                  <a:lnTo>
                    <a:pt x="196596" y="48006"/>
                  </a:lnTo>
                  <a:lnTo>
                    <a:pt x="216408" y="48006"/>
                  </a:lnTo>
                  <a:lnTo>
                    <a:pt x="216408" y="28194"/>
                  </a:lnTo>
                  <a:close/>
                </a:path>
                <a:path w="912495" h="76200">
                  <a:moveTo>
                    <a:pt x="256032" y="28194"/>
                  </a:moveTo>
                  <a:lnTo>
                    <a:pt x="236220" y="28194"/>
                  </a:lnTo>
                  <a:lnTo>
                    <a:pt x="236220" y="48006"/>
                  </a:lnTo>
                  <a:lnTo>
                    <a:pt x="256032" y="48006"/>
                  </a:lnTo>
                  <a:lnTo>
                    <a:pt x="256032" y="28194"/>
                  </a:lnTo>
                  <a:close/>
                </a:path>
                <a:path w="912495" h="76200">
                  <a:moveTo>
                    <a:pt x="295656" y="28194"/>
                  </a:moveTo>
                  <a:lnTo>
                    <a:pt x="275844" y="28194"/>
                  </a:lnTo>
                  <a:lnTo>
                    <a:pt x="275844" y="48006"/>
                  </a:lnTo>
                  <a:lnTo>
                    <a:pt x="295656" y="48006"/>
                  </a:lnTo>
                  <a:lnTo>
                    <a:pt x="295656" y="28194"/>
                  </a:lnTo>
                  <a:close/>
                </a:path>
                <a:path w="912495" h="76200">
                  <a:moveTo>
                    <a:pt x="335280" y="28194"/>
                  </a:moveTo>
                  <a:lnTo>
                    <a:pt x="315468" y="28194"/>
                  </a:lnTo>
                  <a:lnTo>
                    <a:pt x="315468" y="48006"/>
                  </a:lnTo>
                  <a:lnTo>
                    <a:pt x="335280" y="48006"/>
                  </a:lnTo>
                  <a:lnTo>
                    <a:pt x="335280" y="28194"/>
                  </a:lnTo>
                  <a:close/>
                </a:path>
                <a:path w="912495" h="76200">
                  <a:moveTo>
                    <a:pt x="374903" y="28194"/>
                  </a:moveTo>
                  <a:lnTo>
                    <a:pt x="355092" y="28194"/>
                  </a:lnTo>
                  <a:lnTo>
                    <a:pt x="355092" y="48006"/>
                  </a:lnTo>
                  <a:lnTo>
                    <a:pt x="374903" y="48006"/>
                  </a:lnTo>
                  <a:lnTo>
                    <a:pt x="374903" y="28194"/>
                  </a:lnTo>
                  <a:close/>
                </a:path>
                <a:path w="912495" h="76200">
                  <a:moveTo>
                    <a:pt x="414527" y="28194"/>
                  </a:moveTo>
                  <a:lnTo>
                    <a:pt x="394716" y="28194"/>
                  </a:lnTo>
                  <a:lnTo>
                    <a:pt x="394716" y="48006"/>
                  </a:lnTo>
                  <a:lnTo>
                    <a:pt x="414527" y="48006"/>
                  </a:lnTo>
                  <a:lnTo>
                    <a:pt x="414527" y="28194"/>
                  </a:lnTo>
                  <a:close/>
                </a:path>
                <a:path w="912495" h="76200">
                  <a:moveTo>
                    <a:pt x="454151" y="28194"/>
                  </a:moveTo>
                  <a:lnTo>
                    <a:pt x="434340" y="28194"/>
                  </a:lnTo>
                  <a:lnTo>
                    <a:pt x="434340" y="48006"/>
                  </a:lnTo>
                  <a:lnTo>
                    <a:pt x="454151" y="48006"/>
                  </a:lnTo>
                  <a:lnTo>
                    <a:pt x="454151" y="28194"/>
                  </a:lnTo>
                  <a:close/>
                </a:path>
                <a:path w="912495" h="76200">
                  <a:moveTo>
                    <a:pt x="493775" y="28194"/>
                  </a:moveTo>
                  <a:lnTo>
                    <a:pt x="473964" y="28194"/>
                  </a:lnTo>
                  <a:lnTo>
                    <a:pt x="473964" y="48006"/>
                  </a:lnTo>
                  <a:lnTo>
                    <a:pt x="493775" y="48006"/>
                  </a:lnTo>
                  <a:lnTo>
                    <a:pt x="493775" y="28194"/>
                  </a:lnTo>
                  <a:close/>
                </a:path>
                <a:path w="912495" h="76200">
                  <a:moveTo>
                    <a:pt x="533400" y="28194"/>
                  </a:moveTo>
                  <a:lnTo>
                    <a:pt x="513588" y="28194"/>
                  </a:lnTo>
                  <a:lnTo>
                    <a:pt x="513588" y="48006"/>
                  </a:lnTo>
                  <a:lnTo>
                    <a:pt x="533400" y="48006"/>
                  </a:lnTo>
                  <a:lnTo>
                    <a:pt x="533400" y="28194"/>
                  </a:lnTo>
                  <a:close/>
                </a:path>
                <a:path w="912495" h="76200">
                  <a:moveTo>
                    <a:pt x="573024" y="28194"/>
                  </a:moveTo>
                  <a:lnTo>
                    <a:pt x="553212" y="28194"/>
                  </a:lnTo>
                  <a:lnTo>
                    <a:pt x="553212" y="48006"/>
                  </a:lnTo>
                  <a:lnTo>
                    <a:pt x="573024" y="48006"/>
                  </a:lnTo>
                  <a:lnTo>
                    <a:pt x="573024" y="28194"/>
                  </a:lnTo>
                  <a:close/>
                </a:path>
                <a:path w="912495" h="76200">
                  <a:moveTo>
                    <a:pt x="612648" y="28194"/>
                  </a:moveTo>
                  <a:lnTo>
                    <a:pt x="592836" y="28194"/>
                  </a:lnTo>
                  <a:lnTo>
                    <a:pt x="592836" y="48006"/>
                  </a:lnTo>
                  <a:lnTo>
                    <a:pt x="612648" y="48006"/>
                  </a:lnTo>
                  <a:lnTo>
                    <a:pt x="612648" y="28194"/>
                  </a:lnTo>
                  <a:close/>
                </a:path>
                <a:path w="912495" h="76200">
                  <a:moveTo>
                    <a:pt x="652272" y="28194"/>
                  </a:moveTo>
                  <a:lnTo>
                    <a:pt x="632460" y="28194"/>
                  </a:lnTo>
                  <a:lnTo>
                    <a:pt x="632460" y="48006"/>
                  </a:lnTo>
                  <a:lnTo>
                    <a:pt x="652272" y="48006"/>
                  </a:lnTo>
                  <a:lnTo>
                    <a:pt x="652272" y="28194"/>
                  </a:lnTo>
                  <a:close/>
                </a:path>
                <a:path w="912495" h="76200">
                  <a:moveTo>
                    <a:pt x="691896" y="28194"/>
                  </a:moveTo>
                  <a:lnTo>
                    <a:pt x="672084" y="28194"/>
                  </a:lnTo>
                  <a:lnTo>
                    <a:pt x="672084" y="48006"/>
                  </a:lnTo>
                  <a:lnTo>
                    <a:pt x="691896" y="48006"/>
                  </a:lnTo>
                  <a:lnTo>
                    <a:pt x="691896" y="28194"/>
                  </a:lnTo>
                  <a:close/>
                </a:path>
                <a:path w="912495" h="76200">
                  <a:moveTo>
                    <a:pt x="731520" y="28194"/>
                  </a:moveTo>
                  <a:lnTo>
                    <a:pt x="711708" y="28194"/>
                  </a:lnTo>
                  <a:lnTo>
                    <a:pt x="711708" y="48006"/>
                  </a:lnTo>
                  <a:lnTo>
                    <a:pt x="731520" y="48006"/>
                  </a:lnTo>
                  <a:lnTo>
                    <a:pt x="731520" y="28194"/>
                  </a:lnTo>
                  <a:close/>
                </a:path>
                <a:path w="912495" h="76200">
                  <a:moveTo>
                    <a:pt x="771144" y="28194"/>
                  </a:moveTo>
                  <a:lnTo>
                    <a:pt x="751332" y="28194"/>
                  </a:lnTo>
                  <a:lnTo>
                    <a:pt x="751332" y="48006"/>
                  </a:lnTo>
                  <a:lnTo>
                    <a:pt x="771144" y="48006"/>
                  </a:lnTo>
                  <a:lnTo>
                    <a:pt x="771144" y="28194"/>
                  </a:lnTo>
                  <a:close/>
                </a:path>
                <a:path w="912495" h="76200">
                  <a:moveTo>
                    <a:pt x="810768" y="28194"/>
                  </a:moveTo>
                  <a:lnTo>
                    <a:pt x="790956" y="28194"/>
                  </a:lnTo>
                  <a:lnTo>
                    <a:pt x="790956" y="48006"/>
                  </a:lnTo>
                  <a:lnTo>
                    <a:pt x="810768" y="48006"/>
                  </a:lnTo>
                  <a:lnTo>
                    <a:pt x="810768" y="28194"/>
                  </a:lnTo>
                  <a:close/>
                </a:path>
                <a:path w="912495" h="76200">
                  <a:moveTo>
                    <a:pt x="836295" y="0"/>
                  </a:moveTo>
                  <a:lnTo>
                    <a:pt x="836295" y="76200"/>
                  </a:lnTo>
                  <a:lnTo>
                    <a:pt x="892682" y="48006"/>
                  </a:lnTo>
                  <a:lnTo>
                    <a:pt x="848995" y="48006"/>
                  </a:lnTo>
                  <a:lnTo>
                    <a:pt x="848995" y="28194"/>
                  </a:lnTo>
                  <a:lnTo>
                    <a:pt x="892683" y="28194"/>
                  </a:lnTo>
                  <a:lnTo>
                    <a:pt x="836295" y="0"/>
                  </a:lnTo>
                  <a:close/>
                </a:path>
                <a:path w="912495" h="76200">
                  <a:moveTo>
                    <a:pt x="836295" y="28194"/>
                  </a:moveTo>
                  <a:lnTo>
                    <a:pt x="830580" y="28194"/>
                  </a:lnTo>
                  <a:lnTo>
                    <a:pt x="830580" y="48006"/>
                  </a:lnTo>
                  <a:lnTo>
                    <a:pt x="836295" y="48006"/>
                  </a:lnTo>
                  <a:lnTo>
                    <a:pt x="836295" y="28194"/>
                  </a:lnTo>
                  <a:close/>
                </a:path>
                <a:path w="912495" h="76200">
                  <a:moveTo>
                    <a:pt x="892683" y="28194"/>
                  </a:moveTo>
                  <a:lnTo>
                    <a:pt x="848995" y="28194"/>
                  </a:lnTo>
                  <a:lnTo>
                    <a:pt x="848995" y="48006"/>
                  </a:lnTo>
                  <a:lnTo>
                    <a:pt x="892682" y="48006"/>
                  </a:lnTo>
                  <a:lnTo>
                    <a:pt x="912495" y="38100"/>
                  </a:lnTo>
                  <a:lnTo>
                    <a:pt x="892683" y="28194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530096"/>
              <a:ext cx="3480815" cy="1188719"/>
            </a:xfrm>
            <a:prstGeom prst="rect">
              <a:avLst/>
            </a:prstGeom>
          </p:spPr>
        </p:pic>
        <p:pic>
          <p:nvPicPr>
            <p:cNvPr id="27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11895" y="1744980"/>
              <a:ext cx="3424428" cy="804672"/>
            </a:xfrm>
            <a:prstGeom prst="rect">
              <a:avLst/>
            </a:prstGeom>
          </p:spPr>
        </p:pic>
        <p:sp>
          <p:nvSpPr>
            <p:cNvPr id="28" name="object 25"/>
            <p:cNvSpPr/>
            <p:nvPr/>
          </p:nvSpPr>
          <p:spPr>
            <a:xfrm>
              <a:off x="8289036" y="1569720"/>
              <a:ext cx="3362325" cy="1071880"/>
            </a:xfrm>
            <a:custGeom>
              <a:avLst/>
              <a:gdLst/>
              <a:ahLst/>
              <a:cxnLst/>
              <a:rect l="l" t="t" r="r" b="b"/>
              <a:pathLst>
                <a:path w="3362325" h="1071880">
                  <a:moveTo>
                    <a:pt x="3243199" y="0"/>
                  </a:moveTo>
                  <a:lnTo>
                    <a:pt x="118745" y="0"/>
                  </a:lnTo>
                  <a:lnTo>
                    <a:pt x="72544" y="9338"/>
                  </a:lnTo>
                  <a:lnTo>
                    <a:pt x="34798" y="34798"/>
                  </a:lnTo>
                  <a:lnTo>
                    <a:pt x="9338" y="72544"/>
                  </a:lnTo>
                  <a:lnTo>
                    <a:pt x="0" y="118744"/>
                  </a:lnTo>
                  <a:lnTo>
                    <a:pt x="0" y="952626"/>
                  </a:lnTo>
                  <a:lnTo>
                    <a:pt x="9338" y="998827"/>
                  </a:lnTo>
                  <a:lnTo>
                    <a:pt x="34798" y="1036573"/>
                  </a:lnTo>
                  <a:lnTo>
                    <a:pt x="72544" y="1062033"/>
                  </a:lnTo>
                  <a:lnTo>
                    <a:pt x="118745" y="1071371"/>
                  </a:lnTo>
                  <a:lnTo>
                    <a:pt x="3243199" y="1071371"/>
                  </a:lnTo>
                  <a:lnTo>
                    <a:pt x="3289399" y="1062033"/>
                  </a:lnTo>
                  <a:lnTo>
                    <a:pt x="3327146" y="1036574"/>
                  </a:lnTo>
                  <a:lnTo>
                    <a:pt x="3352605" y="998827"/>
                  </a:lnTo>
                  <a:lnTo>
                    <a:pt x="3361944" y="952626"/>
                  </a:lnTo>
                  <a:lnTo>
                    <a:pt x="3361944" y="118744"/>
                  </a:lnTo>
                  <a:lnTo>
                    <a:pt x="3352605" y="72544"/>
                  </a:lnTo>
                  <a:lnTo>
                    <a:pt x="3327146" y="34798"/>
                  </a:lnTo>
                  <a:lnTo>
                    <a:pt x="3289399" y="9338"/>
                  </a:lnTo>
                  <a:lnTo>
                    <a:pt x="324319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6"/>
          <p:cNvSpPr txBox="1"/>
          <p:nvPr/>
        </p:nvSpPr>
        <p:spPr>
          <a:xfrm>
            <a:off x="8451342" y="1810588"/>
            <a:ext cx="31121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latin typeface="Roboto"/>
                <a:cs typeface="Roboto"/>
              </a:rPr>
              <a:t>Сообщение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об</a:t>
            </a:r>
            <a:r>
              <a:rPr sz="1200" spc="-10" dirty="0">
                <a:latin typeface="Roboto"/>
                <a:cs typeface="Roboto"/>
              </a:rPr>
              <a:t> </a:t>
            </a:r>
            <a:r>
              <a:rPr sz="1200" spc="-80" dirty="0">
                <a:latin typeface="Roboto"/>
                <a:cs typeface="Roboto"/>
              </a:rPr>
              <a:t>исчисленной</a:t>
            </a:r>
            <a:r>
              <a:rPr sz="1200" spc="-2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налоговым</a:t>
            </a:r>
            <a:r>
              <a:rPr sz="1200" spc="-1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органом </a:t>
            </a:r>
            <a:r>
              <a:rPr sz="1200" spc="-285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сумме </a:t>
            </a:r>
            <a:r>
              <a:rPr sz="1200" spc="-75" dirty="0">
                <a:latin typeface="Roboto"/>
                <a:cs typeface="Roboto"/>
              </a:rPr>
              <a:t>налога </a:t>
            </a:r>
            <a:r>
              <a:rPr sz="1200" spc="-80" dirty="0">
                <a:latin typeface="Roboto"/>
                <a:cs typeface="Roboto"/>
              </a:rPr>
              <a:t>на </a:t>
            </a:r>
            <a:r>
              <a:rPr sz="1200" spc="-100" dirty="0">
                <a:latin typeface="Roboto"/>
                <a:cs typeface="Roboto"/>
              </a:rPr>
              <a:t>имущество</a:t>
            </a:r>
            <a:r>
              <a:rPr sz="1200" spc="9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организация</a:t>
            </a:r>
            <a:r>
              <a:rPr sz="1200" spc="120" dirty="0">
                <a:latin typeface="Roboto"/>
                <a:cs typeface="Roboto"/>
              </a:rPr>
              <a:t> </a:t>
            </a:r>
            <a:r>
              <a:rPr sz="1200" spc="-100" dirty="0">
                <a:latin typeface="Roboto"/>
                <a:cs typeface="Roboto"/>
              </a:rPr>
              <a:t>за </a:t>
            </a:r>
            <a:r>
              <a:rPr sz="1200" spc="-95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202</a:t>
            </a:r>
            <a:r>
              <a:rPr sz="1200" spc="-85" dirty="0">
                <a:latin typeface="Roboto"/>
                <a:cs typeface="Roboto"/>
              </a:rPr>
              <a:t>2</a:t>
            </a:r>
            <a:r>
              <a:rPr sz="1200" spc="-30" dirty="0">
                <a:latin typeface="Roboto"/>
                <a:cs typeface="Roboto"/>
              </a:rPr>
              <a:t> </a:t>
            </a:r>
            <a:r>
              <a:rPr sz="1200" spc="-90" dirty="0">
                <a:latin typeface="Roboto"/>
                <a:cs typeface="Roboto"/>
              </a:rPr>
              <a:t>год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30" name="object 27"/>
          <p:cNvGrpSpPr/>
          <p:nvPr/>
        </p:nvGrpSpPr>
        <p:grpSpPr>
          <a:xfrm>
            <a:off x="545591" y="3432047"/>
            <a:ext cx="11612880" cy="3426460"/>
            <a:chOff x="545591" y="3432047"/>
            <a:chExt cx="11612880" cy="3426460"/>
          </a:xfrm>
        </p:grpSpPr>
        <p:pic>
          <p:nvPicPr>
            <p:cNvPr id="31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5591" y="3432047"/>
              <a:ext cx="3025139" cy="2726436"/>
            </a:xfrm>
            <a:prstGeom prst="rect">
              <a:avLst/>
            </a:prstGeom>
          </p:spPr>
        </p:pic>
        <p:pic>
          <p:nvPicPr>
            <p:cNvPr id="32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03903" y="4812791"/>
              <a:ext cx="8354568" cy="2045207"/>
            </a:xfrm>
            <a:prstGeom prst="rect">
              <a:avLst/>
            </a:prstGeom>
          </p:spPr>
        </p:pic>
        <p:sp>
          <p:nvSpPr>
            <p:cNvPr id="33" name="object 30"/>
            <p:cNvSpPr/>
            <p:nvPr/>
          </p:nvSpPr>
          <p:spPr>
            <a:xfrm>
              <a:off x="4311395" y="5260847"/>
              <a:ext cx="7339965" cy="1414780"/>
            </a:xfrm>
            <a:custGeom>
              <a:avLst/>
              <a:gdLst/>
              <a:ahLst/>
              <a:cxnLst/>
              <a:rect l="l" t="t" r="r" b="b"/>
              <a:pathLst>
                <a:path w="7339965" h="1414779">
                  <a:moveTo>
                    <a:pt x="7339583" y="0"/>
                  </a:moveTo>
                  <a:lnTo>
                    <a:pt x="0" y="0"/>
                  </a:lnTo>
                  <a:lnTo>
                    <a:pt x="0" y="1414271"/>
                  </a:lnTo>
                  <a:lnTo>
                    <a:pt x="7339583" y="1414271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86115" y="5260847"/>
              <a:ext cx="333755" cy="332231"/>
            </a:xfrm>
            <a:prstGeom prst="rect">
              <a:avLst/>
            </a:prstGeom>
          </p:spPr>
        </p:pic>
      </p:grpSp>
      <p:sp>
        <p:nvSpPr>
          <p:cNvPr id="35" name="object 32"/>
          <p:cNvSpPr txBox="1"/>
          <p:nvPr/>
        </p:nvSpPr>
        <p:spPr>
          <a:xfrm>
            <a:off x="4311396" y="5260847"/>
            <a:ext cx="7339965" cy="141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110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случае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неполучения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Сообщения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об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исчисленной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налоговым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органом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Roboto"/>
                <a:cs typeface="Roboto"/>
              </a:rPr>
              <a:t>сумме</a:t>
            </a:r>
            <a:r>
              <a:rPr sz="12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Roboto"/>
                <a:cs typeface="Roboto"/>
              </a:rPr>
              <a:t>налога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на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Roboto"/>
                <a:cs typeface="Roboto"/>
              </a:rPr>
              <a:t>имущество</a:t>
            </a:r>
            <a:endParaRPr sz="1200">
              <a:latin typeface="Roboto"/>
              <a:cs typeface="Roboto"/>
            </a:endParaRPr>
          </a:p>
          <a:p>
            <a:pPr marL="635" algn="ctr">
              <a:lnSpc>
                <a:spcPct val="100000"/>
              </a:lnSpc>
            </a:pP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организаций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Roboto"/>
                <a:cs typeface="Roboto"/>
              </a:rPr>
              <a:t>у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налогоплательщика-организации</a:t>
            </a:r>
            <a:r>
              <a:rPr sz="12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имеется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обязанность</a:t>
            </a:r>
            <a:r>
              <a:rPr sz="12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по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направлению</a:t>
            </a:r>
            <a:r>
              <a:rPr sz="12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налоговый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орган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endParaRPr sz="1200">
              <a:latin typeface="Roboto"/>
              <a:cs typeface="Roboto"/>
            </a:endParaRPr>
          </a:p>
          <a:p>
            <a:pPr marL="286385" marR="276860" algn="ctr">
              <a:lnSpc>
                <a:spcPct val="100000"/>
              </a:lnSpc>
              <a:spcBef>
                <a:spcPts val="5"/>
              </a:spcBef>
            </a:pP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срок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Roboto"/>
                <a:cs typeface="Roboto"/>
              </a:rPr>
              <a:t>до</a:t>
            </a:r>
            <a:r>
              <a:rPr sz="12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31</a:t>
            </a:r>
            <a:r>
              <a:rPr sz="12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декабря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Roboto"/>
                <a:cs typeface="Roboto"/>
              </a:rPr>
              <a:t>года,</a:t>
            </a:r>
            <a:r>
              <a:rPr sz="12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следующего</a:t>
            </a:r>
            <a:r>
              <a:rPr sz="12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Roboto"/>
                <a:cs typeface="Roboto"/>
              </a:rPr>
              <a:t>за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истекшим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налоговым</a:t>
            </a:r>
            <a:r>
              <a:rPr sz="12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периодом,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Сообщения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о</a:t>
            </a:r>
            <a:r>
              <a:rPr sz="1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Roboto"/>
                <a:cs typeface="Roboto"/>
              </a:rPr>
              <a:t>наличии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объектов </a:t>
            </a:r>
            <a:r>
              <a:rPr sz="1200" spc="-2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недвижимого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имущества,</a:t>
            </a: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налоговая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база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по </a:t>
            </a:r>
            <a:r>
              <a:rPr sz="1200" spc="-105" dirty="0">
                <a:solidFill>
                  <a:srgbClr val="FFFFFF"/>
                </a:solidFill>
                <a:latin typeface="Roboto"/>
                <a:cs typeface="Roboto"/>
              </a:rPr>
              <a:t>которым</a:t>
            </a:r>
            <a:r>
              <a:rPr sz="1200" spc="-1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определяется </a:t>
            </a: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как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их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кадастровая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Roboto"/>
                <a:cs typeface="Roboto"/>
              </a:rPr>
              <a:t>стоимость,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Roboto"/>
                <a:cs typeface="Roboto"/>
              </a:rPr>
              <a:t>признаваемых</a:t>
            </a:r>
            <a:r>
              <a:rPr sz="12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Roboto"/>
                <a:cs typeface="Roboto"/>
              </a:rPr>
              <a:t>объектами</a:t>
            </a:r>
            <a:r>
              <a:rPr sz="12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Roboto"/>
                <a:cs typeface="Roboto"/>
              </a:rPr>
              <a:t>налогообложения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6" name="object 33"/>
          <p:cNvSpPr/>
          <p:nvPr/>
        </p:nvSpPr>
        <p:spPr>
          <a:xfrm>
            <a:off x="9932669" y="2603754"/>
            <a:ext cx="76200" cy="525780"/>
          </a:xfrm>
          <a:custGeom>
            <a:avLst/>
            <a:gdLst/>
            <a:ahLst/>
            <a:cxnLst/>
            <a:rect l="l" t="t" r="r" b="b"/>
            <a:pathLst>
              <a:path w="76200" h="52578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69867" y="57912"/>
                </a:lnTo>
                <a:lnTo>
                  <a:pt x="28194" y="57912"/>
                </a:lnTo>
                <a:lnTo>
                  <a:pt x="28194" y="38100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6200" h="525780">
                <a:moveTo>
                  <a:pt x="48005" y="38100"/>
                </a:moveTo>
                <a:lnTo>
                  <a:pt x="28194" y="38100"/>
                </a:lnTo>
                <a:lnTo>
                  <a:pt x="28194" y="57912"/>
                </a:lnTo>
                <a:lnTo>
                  <a:pt x="48005" y="57912"/>
                </a:lnTo>
                <a:lnTo>
                  <a:pt x="48005" y="38100"/>
                </a:lnTo>
                <a:close/>
              </a:path>
              <a:path w="76200" h="525780">
                <a:moveTo>
                  <a:pt x="76200" y="38100"/>
                </a:moveTo>
                <a:lnTo>
                  <a:pt x="48005" y="38100"/>
                </a:lnTo>
                <a:lnTo>
                  <a:pt x="48005" y="57912"/>
                </a:lnTo>
                <a:lnTo>
                  <a:pt x="69867" y="57912"/>
                </a:lnTo>
                <a:lnTo>
                  <a:pt x="73211" y="52947"/>
                </a:lnTo>
                <a:lnTo>
                  <a:pt x="76200" y="38100"/>
                </a:lnTo>
                <a:close/>
              </a:path>
              <a:path w="76200" h="525780">
                <a:moveTo>
                  <a:pt x="48005" y="77724"/>
                </a:moveTo>
                <a:lnTo>
                  <a:pt x="28194" y="77724"/>
                </a:lnTo>
                <a:lnTo>
                  <a:pt x="28194" y="97536"/>
                </a:lnTo>
                <a:lnTo>
                  <a:pt x="48005" y="97536"/>
                </a:lnTo>
                <a:lnTo>
                  <a:pt x="48005" y="77724"/>
                </a:lnTo>
                <a:close/>
              </a:path>
              <a:path w="76200" h="525780">
                <a:moveTo>
                  <a:pt x="48005" y="117348"/>
                </a:moveTo>
                <a:lnTo>
                  <a:pt x="28194" y="117348"/>
                </a:lnTo>
                <a:lnTo>
                  <a:pt x="28194" y="137160"/>
                </a:lnTo>
                <a:lnTo>
                  <a:pt x="48005" y="137160"/>
                </a:lnTo>
                <a:lnTo>
                  <a:pt x="48005" y="117348"/>
                </a:lnTo>
                <a:close/>
              </a:path>
              <a:path w="76200" h="525780">
                <a:moveTo>
                  <a:pt x="48005" y="156972"/>
                </a:moveTo>
                <a:lnTo>
                  <a:pt x="28194" y="156972"/>
                </a:lnTo>
                <a:lnTo>
                  <a:pt x="28194" y="176784"/>
                </a:lnTo>
                <a:lnTo>
                  <a:pt x="48005" y="176784"/>
                </a:lnTo>
                <a:lnTo>
                  <a:pt x="48005" y="156972"/>
                </a:lnTo>
                <a:close/>
              </a:path>
              <a:path w="76200" h="525780">
                <a:moveTo>
                  <a:pt x="48005" y="196596"/>
                </a:moveTo>
                <a:lnTo>
                  <a:pt x="28194" y="196596"/>
                </a:lnTo>
                <a:lnTo>
                  <a:pt x="28194" y="216408"/>
                </a:lnTo>
                <a:lnTo>
                  <a:pt x="48005" y="216408"/>
                </a:lnTo>
                <a:lnTo>
                  <a:pt x="48005" y="196596"/>
                </a:lnTo>
                <a:close/>
              </a:path>
              <a:path w="76200" h="525780">
                <a:moveTo>
                  <a:pt x="48005" y="236220"/>
                </a:moveTo>
                <a:lnTo>
                  <a:pt x="28194" y="236220"/>
                </a:lnTo>
                <a:lnTo>
                  <a:pt x="28194" y="256032"/>
                </a:lnTo>
                <a:lnTo>
                  <a:pt x="48005" y="256032"/>
                </a:lnTo>
                <a:lnTo>
                  <a:pt x="48005" y="236220"/>
                </a:lnTo>
                <a:close/>
              </a:path>
              <a:path w="76200" h="525780">
                <a:moveTo>
                  <a:pt x="48005" y="275844"/>
                </a:moveTo>
                <a:lnTo>
                  <a:pt x="28194" y="275844"/>
                </a:lnTo>
                <a:lnTo>
                  <a:pt x="28194" y="295656"/>
                </a:lnTo>
                <a:lnTo>
                  <a:pt x="48005" y="295656"/>
                </a:lnTo>
                <a:lnTo>
                  <a:pt x="48005" y="275844"/>
                </a:lnTo>
                <a:close/>
              </a:path>
              <a:path w="76200" h="525780">
                <a:moveTo>
                  <a:pt x="48005" y="315468"/>
                </a:moveTo>
                <a:lnTo>
                  <a:pt x="28194" y="315468"/>
                </a:lnTo>
                <a:lnTo>
                  <a:pt x="28194" y="335280"/>
                </a:lnTo>
                <a:lnTo>
                  <a:pt x="48005" y="335280"/>
                </a:lnTo>
                <a:lnTo>
                  <a:pt x="48005" y="315468"/>
                </a:lnTo>
                <a:close/>
              </a:path>
              <a:path w="76200" h="525780">
                <a:moveTo>
                  <a:pt x="48005" y="355092"/>
                </a:moveTo>
                <a:lnTo>
                  <a:pt x="28194" y="355092"/>
                </a:lnTo>
                <a:lnTo>
                  <a:pt x="28194" y="374904"/>
                </a:lnTo>
                <a:lnTo>
                  <a:pt x="48005" y="374904"/>
                </a:lnTo>
                <a:lnTo>
                  <a:pt x="48005" y="355092"/>
                </a:lnTo>
                <a:close/>
              </a:path>
              <a:path w="76200" h="525780">
                <a:moveTo>
                  <a:pt x="48005" y="394716"/>
                </a:moveTo>
                <a:lnTo>
                  <a:pt x="28194" y="394716"/>
                </a:lnTo>
                <a:lnTo>
                  <a:pt x="28194" y="414528"/>
                </a:lnTo>
                <a:lnTo>
                  <a:pt x="48005" y="414528"/>
                </a:lnTo>
                <a:lnTo>
                  <a:pt x="48005" y="394716"/>
                </a:lnTo>
                <a:close/>
              </a:path>
              <a:path w="76200" h="525780">
                <a:moveTo>
                  <a:pt x="28194" y="449453"/>
                </a:moveTo>
                <a:lnTo>
                  <a:pt x="0" y="449453"/>
                </a:lnTo>
                <a:lnTo>
                  <a:pt x="38100" y="525653"/>
                </a:lnTo>
                <a:lnTo>
                  <a:pt x="73850" y="454151"/>
                </a:lnTo>
                <a:lnTo>
                  <a:pt x="28194" y="454151"/>
                </a:lnTo>
                <a:lnTo>
                  <a:pt x="28194" y="449453"/>
                </a:lnTo>
                <a:close/>
              </a:path>
              <a:path w="76200" h="525780">
                <a:moveTo>
                  <a:pt x="48005" y="434340"/>
                </a:moveTo>
                <a:lnTo>
                  <a:pt x="28194" y="434340"/>
                </a:lnTo>
                <a:lnTo>
                  <a:pt x="28194" y="454151"/>
                </a:lnTo>
                <a:lnTo>
                  <a:pt x="48005" y="454151"/>
                </a:lnTo>
                <a:lnTo>
                  <a:pt x="48005" y="434340"/>
                </a:lnTo>
                <a:close/>
              </a:path>
              <a:path w="76200" h="525780">
                <a:moveTo>
                  <a:pt x="76200" y="449453"/>
                </a:moveTo>
                <a:lnTo>
                  <a:pt x="48005" y="449453"/>
                </a:lnTo>
                <a:lnTo>
                  <a:pt x="48005" y="454151"/>
                </a:lnTo>
                <a:lnTo>
                  <a:pt x="73850" y="454151"/>
                </a:lnTo>
                <a:lnTo>
                  <a:pt x="76200" y="44945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993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173819</TotalTime>
  <Words>586</Words>
  <Application>Microsoft Office PowerPoint</Application>
  <PresentationFormat>Широкоэкранный</PresentationFormat>
  <Paragraphs>75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7" baseType="lpstr">
      <vt:lpstr>Open Sans Light</vt:lpstr>
      <vt:lpstr>Roboto</vt:lpstr>
      <vt:lpstr>Arial</vt:lpstr>
      <vt:lpstr>Calibri Light</vt:lpstr>
      <vt:lpstr>Calibri</vt:lpstr>
      <vt:lpstr>Wingdings</vt:lpstr>
      <vt:lpstr>Open Sans</vt:lpstr>
      <vt:lpstr>Roboto Cn</vt:lpstr>
      <vt:lpstr>Roboto Condensed</vt:lpstr>
      <vt:lpstr>Times New Roman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2323</cp:revision>
  <cp:lastPrinted>2022-11-09T12:14:24Z</cp:lastPrinted>
  <dcterms:created xsi:type="dcterms:W3CDTF">2014-10-08T23:03:32Z</dcterms:created>
  <dcterms:modified xsi:type="dcterms:W3CDTF">2023-02-23T17:16:06Z</dcterms:modified>
</cp:coreProperties>
</file>